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74" r:id="rId2"/>
    <p:sldId id="275" r:id="rId3"/>
    <p:sldId id="277" r:id="rId4"/>
    <p:sldId id="330" r:id="rId5"/>
    <p:sldId id="319" r:id="rId6"/>
    <p:sldId id="257" r:id="rId7"/>
    <p:sldId id="300" r:id="rId8"/>
    <p:sldId id="301" r:id="rId9"/>
    <p:sldId id="302" r:id="rId10"/>
    <p:sldId id="327" r:id="rId11"/>
    <p:sldId id="303" r:id="rId12"/>
    <p:sldId id="305" r:id="rId13"/>
    <p:sldId id="306" r:id="rId14"/>
    <p:sldId id="308" r:id="rId15"/>
    <p:sldId id="320" r:id="rId16"/>
    <p:sldId id="322" r:id="rId17"/>
    <p:sldId id="323" r:id="rId18"/>
    <p:sldId id="324" r:id="rId19"/>
    <p:sldId id="326" r:id="rId20"/>
    <p:sldId id="331" r:id="rId21"/>
    <p:sldId id="284" r:id="rId22"/>
    <p:sldId id="285" r:id="rId23"/>
    <p:sldId id="286" r:id="rId24"/>
    <p:sldId id="287" r:id="rId25"/>
    <p:sldId id="332" r:id="rId26"/>
    <p:sldId id="289" r:id="rId27"/>
    <p:sldId id="290" r:id="rId28"/>
    <p:sldId id="291" r:id="rId29"/>
    <p:sldId id="292" r:id="rId30"/>
    <p:sldId id="336" r:id="rId31"/>
    <p:sldId id="328" r:id="rId32"/>
    <p:sldId id="334" r:id="rId33"/>
    <p:sldId id="281" r:id="rId34"/>
    <p:sldId id="282" r:id="rId35"/>
    <p:sldId id="264" r:id="rId36"/>
    <p:sldId id="310" r:id="rId37"/>
    <p:sldId id="311" r:id="rId38"/>
    <p:sldId id="312" r:id="rId39"/>
    <p:sldId id="337" r:id="rId40"/>
    <p:sldId id="313" r:id="rId41"/>
    <p:sldId id="314" r:id="rId42"/>
    <p:sldId id="315" r:id="rId43"/>
    <p:sldId id="266" r:id="rId44"/>
    <p:sldId id="316" r:id="rId45"/>
    <p:sldId id="317" r:id="rId46"/>
    <p:sldId id="318" r:id="rId47"/>
    <p:sldId id="267" r:id="rId48"/>
    <p:sldId id="293" r:id="rId49"/>
    <p:sldId id="294" r:id="rId50"/>
    <p:sldId id="268" r:id="rId51"/>
    <p:sldId id="338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5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482BD-21D0-43A5-AC77-98B32E906135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3EE7-6F91-4E56-A44D-2205EFF71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9343-4079-4FCB-BC30-0D9A8578D37A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03489-22BB-4205-A65C-4D6B5CC0567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40CF3-DC48-4D30-8C06-B937242316D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1EE4E-6F34-4AD2-BBDC-2BC96FFD02A6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4E051-D92F-4E8F-B5A6-120835AF6C9C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C2B9-F3B0-46E6-9625-04B66DCA315E}" type="datetime1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E184-23E3-4883-BB73-682257C64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8BC9-6E56-4493-A83C-7C18664F2CBF}" type="datetime1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8535-5812-48B2-86FC-877234505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4" y="103189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029E-3FE4-4FD0-83D9-C98A8872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190F-1AA3-42A8-AA95-2BF47CAB893C}" type="datetime1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5E27-2702-4C85-9326-506F602C5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7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Доброго дня!</a:t>
            </a:r>
            <a:endParaRPr lang="ru-RU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132" t="46893" r="17033" b="32136"/>
          <a:stretch>
            <a:fillRect/>
          </a:stretch>
        </p:blipFill>
        <p:spPr bwMode="auto">
          <a:xfrm>
            <a:off x="31043" y="1600200"/>
            <a:ext cx="81223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8305800" cy="1600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  <a:latin typeface="+mn-lt"/>
              </a:rPr>
              <a:t>4</a:t>
            </a:r>
            <a:r>
              <a:rPr lang="uk-UA" dirty="0" smtClean="0">
                <a:solidFill>
                  <a:srgbClr val="00B050"/>
                </a:solidFill>
                <a:latin typeface="+mn-lt"/>
              </a:rPr>
              <a:t>.</a:t>
            </a:r>
            <a:r>
              <a:rPr lang="ru-RU" dirty="0" smtClean="0">
                <a:solidFill>
                  <a:srgbClr val="00B050"/>
                </a:solidFill>
                <a:latin typeface="+mn-lt"/>
              </a:rPr>
              <a:t> Формула </a:t>
            </a:r>
            <a:r>
              <a:rPr lang="ru-RU" dirty="0" err="1" smtClean="0">
                <a:solidFill>
                  <a:srgbClr val="00B050"/>
                </a:solidFill>
                <a:latin typeface="+mn-lt"/>
              </a:rPr>
              <a:t>суми</a:t>
            </a:r>
            <a:r>
              <a:rPr lang="ru-RU" dirty="0" smtClean="0">
                <a:solidFill>
                  <a:srgbClr val="00B050"/>
                </a:solidFill>
                <a:latin typeface="+mn-lt"/>
              </a:rPr>
              <a:t> </a:t>
            </a:r>
            <a:br>
              <a:rPr lang="ru-RU" dirty="0" smtClean="0">
                <a:solidFill>
                  <a:srgbClr val="00B050"/>
                </a:solidFill>
                <a:latin typeface="+mn-lt"/>
              </a:rPr>
            </a:br>
            <a:r>
              <a:rPr lang="en-US" dirty="0" smtClean="0">
                <a:solidFill>
                  <a:srgbClr val="00B050"/>
                </a:solidFill>
                <a:latin typeface="+mn-lt"/>
              </a:rPr>
              <a:t>-</a:t>
            </a:r>
            <a:r>
              <a:rPr lang="ru-RU" dirty="0" smtClean="0">
                <a:solidFill>
                  <a:srgbClr val="00B050"/>
                </a:solidFill>
                <a:latin typeface="+mn-lt"/>
              </a:rPr>
              <a:t> перших членів арифметичної прогресії. 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14400" y="3048001"/>
          <a:ext cx="4464051" cy="1863725"/>
        </p:xfrm>
        <a:graphic>
          <a:graphicData uri="http://schemas.openxmlformats.org/presentationml/2006/ole">
            <p:oleObj spid="_x0000_s67586" name="Формула" r:id="rId3" imgW="977476" imgH="406224" progId="Equation.3">
              <p:embed/>
            </p:oleObj>
          </a:graphicData>
        </a:graphic>
      </p:graphicFrame>
      <p:pic>
        <p:nvPicPr>
          <p:cNvPr id="5" name="Picture 4" descr="CRTN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4149" y="4191001"/>
            <a:ext cx="26098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914400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5</a:t>
            </a:r>
            <a:r>
              <a:rPr lang="ru-RU" dirty="0" smtClean="0">
                <a:latin typeface="+mn-lt"/>
              </a:rPr>
              <a:t>. Які властивості арифметичної прогресії?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3962400" cy="5181600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i="1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2400" i="1" dirty="0" smtClean="0">
                <a:solidFill>
                  <a:schemeClr val="tx2"/>
                </a:solidFill>
              </a:rPr>
              <a:t>:</a:t>
            </a:r>
            <a:r>
              <a:rPr lang="ru-RU" sz="2400" i="1" dirty="0" smtClean="0"/>
              <a:t> </a:t>
            </a:r>
            <a:endParaRPr lang="en-US" sz="2400" i="1" dirty="0" smtClean="0"/>
          </a:p>
          <a:p>
            <a:pPr algn="ctr" eaLnBrk="1" hangingPunct="1">
              <a:buNone/>
            </a:pPr>
            <a:r>
              <a:rPr lang="en-US" sz="2400" i="1" dirty="0" smtClean="0"/>
              <a:t>   </a:t>
            </a:r>
            <a:r>
              <a:rPr lang="ru-RU" sz="2400" i="1" dirty="0" err="1" smtClean="0"/>
              <a:t>Кожний</a:t>
            </a:r>
            <a:r>
              <a:rPr lang="ru-RU" sz="2400" i="1" dirty="0" smtClean="0"/>
              <a:t> член </a:t>
            </a:r>
            <a:r>
              <a:rPr lang="ru-RU" sz="2400" i="1" dirty="0" err="1" smtClean="0"/>
              <a:t>арифметичної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прогресії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починаючи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другого </a:t>
            </a:r>
            <a:r>
              <a:rPr lang="ru-RU" sz="2400" i="1" dirty="0" err="1" smtClean="0"/>
              <a:t>дорівнює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середньому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арифметичному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двох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сусідніх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ним </a:t>
            </a:r>
            <a:r>
              <a:rPr lang="ru-RU" sz="2400" i="1" dirty="0" err="1" smtClean="0"/>
              <a:t>членів</a:t>
            </a:r>
            <a:r>
              <a:rPr lang="ru-RU" i="1" dirty="0" smtClean="0"/>
              <a:t>.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09600" y="4572000"/>
          <a:ext cx="3033713" cy="1143000"/>
        </p:xfrm>
        <a:graphic>
          <a:graphicData uri="http://schemas.openxmlformats.org/presentationml/2006/ole">
            <p:oleObj spid="_x0000_s20482" name="Формула" r:id="rId3" imgW="952200" imgH="419040" progId="Equation.3">
              <p:embed/>
            </p:oleObj>
          </a:graphicData>
        </a:graphic>
      </p:graphicFrame>
      <p:pic>
        <p:nvPicPr>
          <p:cNvPr id="3078" name="Picture 19" descr="2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447800"/>
            <a:ext cx="2286000" cy="19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14800" y="3429000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i="1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3200" i="1" dirty="0" smtClean="0">
                <a:solidFill>
                  <a:schemeClr val="tx2"/>
                </a:solidFill>
              </a:rPr>
              <a:t>:</a:t>
            </a:r>
            <a:r>
              <a:rPr lang="ru-RU" i="1" dirty="0" smtClean="0"/>
              <a:t> </a:t>
            </a:r>
            <a:endParaRPr lang="en-US" i="1" dirty="0" smtClean="0"/>
          </a:p>
          <a:p>
            <a:pPr algn="ctr" eaLnBrk="1" hangingPunct="1"/>
            <a:r>
              <a:rPr lang="ru-RU" sz="2400" i="1" dirty="0" smtClean="0"/>
              <a:t>Сума </a:t>
            </a:r>
            <a:r>
              <a:rPr lang="ru-RU" sz="2400" i="1" dirty="0" err="1" smtClean="0"/>
              <a:t>будь-яких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двох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членів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скінченної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арифметичної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прогресії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рівновіддалені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крайніх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членів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дорівнює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сумі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крайніх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членів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цієї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прогресії</a:t>
            </a:r>
            <a:r>
              <a:rPr lang="ru-RU" sz="2400" i="1" dirty="0" smtClean="0"/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6. Які бувають арифметичні прогрес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 </a:t>
            </a:r>
            <a:r>
              <a:rPr lang="ru-RU" sz="4400" i="1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4400" i="1" dirty="0" smtClean="0">
                <a:solidFill>
                  <a:schemeClr val="tx2"/>
                </a:solidFill>
              </a:rPr>
              <a:t>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i="1" dirty="0" smtClean="0"/>
              <a:t>         </a:t>
            </a:r>
            <a:r>
              <a:rPr lang="ru-RU" sz="2800" i="1" dirty="0" err="1" smtClean="0"/>
              <a:t>Якщо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арифметичній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прогресії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різниця</a:t>
            </a:r>
            <a:r>
              <a:rPr lang="ru-RU" sz="2800" i="1" dirty="0" smtClean="0"/>
              <a:t>      </a:t>
            </a:r>
            <a:r>
              <a:rPr lang="en-US" sz="2800" i="1" dirty="0" smtClean="0"/>
              <a:t>d &gt; 0</a:t>
            </a:r>
            <a:r>
              <a:rPr lang="ru-RU" sz="2800" i="1" dirty="0" smtClean="0"/>
              <a:t>, то </a:t>
            </a:r>
            <a:r>
              <a:rPr lang="ru-RU" sz="2800" i="1" dirty="0" err="1" smtClean="0"/>
              <a:t>прогресія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зростаючою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i="1" dirty="0" smtClean="0"/>
              <a:t>   </a:t>
            </a:r>
            <a:r>
              <a:rPr lang="ru-RU" sz="2800" i="1" dirty="0" err="1" smtClean="0"/>
              <a:t>Якщо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арифметичній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прогресії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різниця</a:t>
            </a:r>
            <a:r>
              <a:rPr lang="ru-RU" sz="2800" i="1" dirty="0" smtClean="0"/>
              <a:t>      </a:t>
            </a:r>
            <a:r>
              <a:rPr lang="en-US" sz="2800" i="1" dirty="0" smtClean="0"/>
              <a:t> d &lt;0</a:t>
            </a:r>
            <a:r>
              <a:rPr lang="ru-RU" sz="2800" i="1" dirty="0" smtClean="0"/>
              <a:t>, то </a:t>
            </a:r>
            <a:r>
              <a:rPr lang="ru-RU" sz="2800" i="1" dirty="0" err="1" smtClean="0"/>
              <a:t>прогресія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спадною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i="1" dirty="0" smtClean="0"/>
              <a:t>    </a:t>
            </a:r>
            <a:r>
              <a:rPr lang="ru-RU" sz="2800" i="1" dirty="0" err="1" smtClean="0"/>
              <a:t>Якщо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арифметичній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прогресії</a:t>
            </a:r>
            <a:r>
              <a:rPr lang="ru-RU" sz="2800" i="1" dirty="0" smtClean="0"/>
              <a:t> </a:t>
            </a:r>
            <a:r>
              <a:rPr lang="en-US" sz="2800" i="1" dirty="0" smtClean="0"/>
              <a:t> d = 0</a:t>
            </a:r>
            <a:r>
              <a:rPr lang="ru-RU" sz="2800" i="1" dirty="0" smtClean="0"/>
              <a:t>,  то </a:t>
            </a:r>
            <a:r>
              <a:rPr lang="ru-RU" sz="2800" i="1" dirty="0" err="1" smtClean="0"/>
              <a:t>прогресія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сталою</a:t>
            </a:r>
            <a:r>
              <a:rPr lang="ru-RU" sz="2800" b="1" i="1" dirty="0" smtClean="0"/>
              <a:t>.</a:t>
            </a: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/>
                </a:solidFill>
                <a:effectLst/>
              </a:rPr>
              <a:t>Херсон Таврійський</a:t>
            </a:r>
            <a:endParaRPr lang="ru-RU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2050" name="Picture 2" descr="C:\Documents and Settings\Ростислав\Рабочий стол\історичні памятки\херсон таврійський\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191000" cy="4191000"/>
          </a:xfrm>
          <a:prstGeom prst="rect">
            <a:avLst/>
          </a:prstGeom>
          <a:noFill/>
        </p:spPr>
      </p:pic>
      <p:pic>
        <p:nvPicPr>
          <p:cNvPr id="2051" name="Picture 3" descr="C:\Documents and Settings\Ростислав\Рабочий стол\історичні памятки\херсон таврійський\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499" y="914400"/>
            <a:ext cx="4381501" cy="4381501"/>
          </a:xfrm>
          <a:prstGeom prst="rect">
            <a:avLst/>
          </a:prstGeom>
          <a:noFill/>
        </p:spPr>
      </p:pic>
      <p:pic>
        <p:nvPicPr>
          <p:cNvPr id="2052" name="Picture 4" descr="C:\Documents and Settings\Ростислав\Рабочий стол\історичні памятки\херсон таврійський\hers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667001"/>
            <a:ext cx="4190999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Які із послідовностей є арифметичними прогресіями?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3, 6, 9, 12,…..                         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5, 12, 18, 24, 30,…..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7, 14, 28, 35, 49,….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5, 15, 25,….,95….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1000, 1001, 1002, 1003,….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1, 2, 4, 7, 9, 11…..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5, 4, 3, 2, 1, 0, -1, -2,….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381001"/>
            <a:ext cx="540404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Перевір себе!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3124200" y="24384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 =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3733800" y="2895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3733800" y="33528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505200" y="3886200"/>
            <a:ext cx="1905000" cy="4572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 = 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800600" y="4343400"/>
            <a:ext cx="13716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 =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3581400" y="4876800"/>
            <a:ext cx="4572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648200" y="5334000"/>
            <a:ext cx="2057400" cy="381000"/>
          </a:xfrm>
          <a:prstGeom prst="cloud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 = - 1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571625"/>
            <a:ext cx="7715251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dirty="0" smtClean="0"/>
              <a:t>   </a:t>
            </a:r>
            <a:r>
              <a:rPr lang="ru-RU" dirty="0" err="1" smtClean="0"/>
              <a:t>числова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відмінних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нуля чисел                                    , </a:t>
            </a:r>
            <a:r>
              <a:rPr lang="ru-RU" dirty="0" err="1" smtClean="0"/>
              <a:t>кожний</a:t>
            </a:r>
            <a:r>
              <a:rPr lang="ru-RU" dirty="0" smtClean="0"/>
              <a:t> член </a:t>
            </a:r>
            <a:r>
              <a:rPr lang="ru-RU" dirty="0" err="1" smtClean="0"/>
              <a:t>якої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другого,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попередньому</a:t>
            </a:r>
            <a:r>
              <a:rPr lang="ru-RU" dirty="0" smtClean="0"/>
              <a:t>, </a:t>
            </a:r>
            <a:r>
              <a:rPr lang="ru-RU" dirty="0" err="1" smtClean="0"/>
              <a:t>помноженому</a:t>
            </a:r>
            <a:r>
              <a:rPr lang="ru-RU" dirty="0" smtClean="0"/>
              <a:t> на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те ж число.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натуральних</a:t>
            </a:r>
            <a:r>
              <a:rPr lang="ru-RU" dirty="0" smtClean="0"/>
              <a:t>   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рівність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де </a:t>
            </a:r>
            <a:r>
              <a:rPr lang="en-US" sz="2800" dirty="0" smtClean="0"/>
              <a:t>q</a:t>
            </a:r>
            <a:r>
              <a:rPr lang="ru-RU" sz="2800" dirty="0" smtClean="0"/>
              <a:t> – </a:t>
            </a:r>
            <a:r>
              <a:rPr lang="ru-RU" sz="2800" dirty="0" err="1" smtClean="0"/>
              <a:t>деяке</a:t>
            </a:r>
            <a:r>
              <a:rPr lang="ru-RU" sz="2800" dirty="0" smtClean="0"/>
              <a:t> число, яке </a:t>
            </a:r>
            <a:r>
              <a:rPr lang="ru-RU" sz="2800" dirty="0" err="1" smtClean="0"/>
              <a:t>називається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знаменником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геометричної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прогресії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0496" name="Object 2064"/>
          <p:cNvGraphicFramePr>
            <a:graphicFrameLocks noChangeAspect="1"/>
          </p:cNvGraphicFramePr>
          <p:nvPr>
            <p:ph sz="quarter" idx="2"/>
          </p:nvPr>
        </p:nvGraphicFramePr>
        <p:xfrm>
          <a:off x="2928938" y="2133600"/>
          <a:ext cx="1608137" cy="385763"/>
        </p:xfrm>
        <a:graphic>
          <a:graphicData uri="http://schemas.openxmlformats.org/presentationml/2006/ole">
            <p:oleObj spid="_x0000_s25602" name="Формула" r:id="rId4" imgW="952200" imgH="228600" progId="Equation.3">
              <p:embed/>
            </p:oleObj>
          </a:graphicData>
        </a:graphic>
      </p:graphicFrame>
      <p:graphicFrame>
        <p:nvGraphicFramePr>
          <p:cNvPr id="20497" name="Object 2065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4114800"/>
          <a:ext cx="2595563" cy="849313"/>
        </p:xfrm>
        <a:graphic>
          <a:graphicData uri="http://schemas.openxmlformats.org/presentationml/2006/ole">
            <p:oleObj spid="_x0000_s25603" name="Формула" r:id="rId5" imgW="698400" imgH="228600" progId="Equation.3">
              <p:embed/>
            </p:oleObj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357158" y="0"/>
            <a:ext cx="807249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Геометричною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прогресією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називається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 descr="Зеленый мрамор"/>
          <p:cNvSpPr>
            <a:spLocks noChangeArrowheads="1"/>
          </p:cNvSpPr>
          <p:nvPr/>
        </p:nvSpPr>
        <p:spPr bwMode="auto">
          <a:xfrm>
            <a:off x="1676400" y="3284538"/>
            <a:ext cx="6400800" cy="2430462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857250"/>
            <a:ext cx="7072312" cy="1214438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знаменник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</a:rPr>
              <a:t>геометричної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</a:rPr>
              <a:t>прогресії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48000" y="3429000"/>
          <a:ext cx="3810000" cy="2094388"/>
        </p:xfrm>
        <a:graphic>
          <a:graphicData uri="http://schemas.openxmlformats.org/presentationml/2006/ole">
            <p:oleObj spid="_x0000_s62466" name="Формула" r:id="rId3" imgW="520560" imgH="43164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Rectangle 2067" descr="Зеленый мрамор"/>
          <p:cNvSpPr>
            <a:spLocks noChangeArrowheads="1"/>
          </p:cNvSpPr>
          <p:nvPr/>
        </p:nvSpPr>
        <p:spPr bwMode="auto">
          <a:xfrm>
            <a:off x="2057400" y="4038600"/>
            <a:ext cx="5791200" cy="2209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628775"/>
            <a:ext cx="6310313" cy="222885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00FF"/>
              </a:solidFill>
            </a:endParaRPr>
          </a:p>
        </p:txBody>
      </p:sp>
      <p:graphicFrame>
        <p:nvGraphicFramePr>
          <p:cNvPr id="20497" name="Object 2065"/>
          <p:cNvGraphicFramePr>
            <a:graphicFrameLocks noChangeAspect="1"/>
          </p:cNvGraphicFramePr>
          <p:nvPr>
            <p:ph sz="quarter" idx="2"/>
          </p:nvPr>
        </p:nvGraphicFramePr>
        <p:xfrm>
          <a:off x="3133725" y="4667250"/>
          <a:ext cx="3308350" cy="1082675"/>
        </p:xfrm>
        <a:graphic>
          <a:graphicData uri="http://schemas.openxmlformats.org/presentationml/2006/ole">
            <p:oleObj spid="_x0000_s63490" name="Формула" r:id="rId4" imgW="698400" imgH="228600" progId="Equation.3">
              <p:embed/>
            </p:oleObj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571472" y="609600"/>
            <a:ext cx="8072494" cy="28007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Геометричну  прогресію</a:t>
            </a:r>
          </a:p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задають, знаючи її перший член і знаменник, рекурентною формулою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7" name="Rectangle 39" descr="Зеленый мрамор"/>
          <p:cNvSpPr>
            <a:spLocks noChangeArrowheads="1"/>
          </p:cNvSpPr>
          <p:nvPr/>
        </p:nvSpPr>
        <p:spPr bwMode="auto">
          <a:xfrm>
            <a:off x="1828800" y="3276600"/>
            <a:ext cx="5486400" cy="177323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200" b="1" i="1" u="sng" dirty="0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73238"/>
            <a:ext cx="7720012" cy="66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     </a:t>
            </a:r>
            <a:endParaRPr lang="ru-RU" sz="800" dirty="0" smtClean="0">
              <a:latin typeface="PragmaticaKMM" pitchFamily="2" charset="0"/>
            </a:endParaRPr>
          </a:p>
        </p:txBody>
      </p:sp>
      <p:graphicFrame>
        <p:nvGraphicFramePr>
          <p:cNvPr id="7204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2514600" y="3276600"/>
          <a:ext cx="4183063" cy="1609725"/>
        </p:xfrm>
        <a:graphic>
          <a:graphicData uri="http://schemas.openxmlformats.org/presentationml/2006/ole">
            <p:oleObj spid="_x0000_s64514" name="Формула" r:id="rId4" imgW="952200" imgH="507960" progId="Equation.3">
              <p:embed/>
            </p:oleObj>
          </a:graphicData>
        </a:graphic>
      </p:graphicFrame>
      <p:sp>
        <p:nvSpPr>
          <p:cNvPr id="4102" name="Rectangle 20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4103" name="Rectangle 21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4104" name="Rectangle 23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4105" name="Rectangle 24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4106" name="Rectangle 26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4107" name="Rectangle 27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7200" name="Text Box 32" descr="Зеленый мрамор"/>
          <p:cNvSpPr txBox="1">
            <a:spLocks noChangeArrowheads="1"/>
          </p:cNvSpPr>
          <p:nvPr/>
        </p:nvSpPr>
        <p:spPr bwMode="auto">
          <a:xfrm>
            <a:off x="304800" y="1752600"/>
            <a:ext cx="88392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/>
              <a:t>          1. Квадрат </a:t>
            </a:r>
            <a:r>
              <a:rPr lang="ru-RU" sz="2800" dirty="0" err="1"/>
              <a:t>будь-якого</a:t>
            </a:r>
            <a:r>
              <a:rPr lang="ru-RU" sz="2800" dirty="0"/>
              <a:t> члена </a:t>
            </a:r>
            <a:r>
              <a:rPr lang="ru-RU" sz="2800" dirty="0" err="1"/>
              <a:t>геометричної</a:t>
            </a:r>
            <a:r>
              <a:rPr lang="ru-RU" sz="2800" dirty="0"/>
              <a:t> </a:t>
            </a:r>
            <a:r>
              <a:rPr lang="ru-RU" sz="2800" dirty="0" err="1"/>
              <a:t>прогресії</a:t>
            </a:r>
            <a:r>
              <a:rPr lang="ru-RU" sz="2800" dirty="0"/>
              <a:t>, </a:t>
            </a:r>
            <a:r>
              <a:rPr lang="ru-RU" sz="2800" dirty="0" err="1"/>
              <a:t>починаючи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другого, </a:t>
            </a:r>
            <a:r>
              <a:rPr lang="ru-RU" sz="2800" dirty="0" err="1"/>
              <a:t>дорівнює</a:t>
            </a:r>
            <a:r>
              <a:rPr lang="ru-RU" sz="2800" dirty="0"/>
              <a:t> </a:t>
            </a:r>
            <a:r>
              <a:rPr lang="ru-RU" sz="2800" dirty="0" err="1"/>
              <a:t>добутку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сусідніх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ним </a:t>
            </a:r>
            <a:r>
              <a:rPr lang="ru-RU" sz="2800" dirty="0" err="1"/>
              <a:t>членів</a:t>
            </a:r>
            <a:r>
              <a:rPr lang="ru-RU" sz="2800" dirty="0"/>
              <a:t>.</a:t>
            </a:r>
          </a:p>
        </p:txBody>
      </p:sp>
      <p:sp>
        <p:nvSpPr>
          <p:cNvPr id="7203" name="Text Box 35" descr="Зеленый мрамор"/>
          <p:cNvSpPr txBox="1">
            <a:spLocks noChangeArrowheads="1"/>
          </p:cNvSpPr>
          <p:nvPr/>
        </p:nvSpPr>
        <p:spPr bwMode="auto">
          <a:xfrm>
            <a:off x="762000" y="357188"/>
            <a:ext cx="815498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FFFF00"/>
                </a:solidFill>
              </a:rPr>
              <a:t>      </a:t>
            </a:r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Властивості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геометричної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прогресії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52578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</a:t>
            </a:r>
            <a:r>
              <a:rPr lang="uk-UA" sz="2800" dirty="0" smtClean="0"/>
              <a:t>Добуток</a:t>
            </a:r>
            <a:r>
              <a:rPr lang="ru-RU" sz="2800" dirty="0" smtClean="0"/>
              <a:t>  </a:t>
            </a:r>
            <a:r>
              <a:rPr lang="ru-RU" sz="2800" dirty="0" err="1" smtClean="0"/>
              <a:t>будь-яких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скінченної</a:t>
            </a:r>
            <a:r>
              <a:rPr lang="ru-RU" sz="2800" dirty="0" smtClean="0"/>
              <a:t>  </a:t>
            </a:r>
            <a:r>
              <a:rPr lang="ru-RU" sz="2800" dirty="0" err="1" smtClean="0"/>
              <a:t>геометричної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прогресії</a:t>
            </a:r>
            <a:r>
              <a:rPr lang="ru-RU" sz="2800" dirty="0" smtClean="0"/>
              <a:t>, </a:t>
            </a:r>
            <a:r>
              <a:rPr lang="ru-RU" sz="2800" dirty="0" err="1" smtClean="0"/>
              <a:t>рівновіддалених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крайніх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дорівнює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добутку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крайніх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nimBg="1"/>
      <p:bldP spid="720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7" name="Rectangle 39" descr="Зеленый мрамор"/>
          <p:cNvSpPr>
            <a:spLocks noChangeArrowheads="1"/>
          </p:cNvSpPr>
          <p:nvPr/>
        </p:nvSpPr>
        <p:spPr bwMode="auto">
          <a:xfrm>
            <a:off x="4648200" y="914400"/>
            <a:ext cx="4114800" cy="16525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i="1" u="sng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204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5105400" y="1066800"/>
          <a:ext cx="3455988" cy="1131887"/>
        </p:xfrm>
        <a:graphic>
          <a:graphicData uri="http://schemas.openxmlformats.org/presentationml/2006/ole">
            <p:oleObj spid="_x0000_s65538" name="Формула" r:id="rId4" imgW="736560" imgH="241200" progId="Equation.3">
              <p:embed/>
            </p:oleObj>
          </a:graphicData>
        </a:graphic>
      </p:graphicFrame>
      <p:sp>
        <p:nvSpPr>
          <p:cNvPr id="5125" name="Rectangle 20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5126" name="Rectangle 21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5127" name="Rectangle 23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5128" name="Rectangle 24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5129" name="Rectangle 26" descr="Зеленый мрамор"/>
          <p:cNvSpPr>
            <a:spLocks noChangeArrowheads="1"/>
          </p:cNvSpPr>
          <p:nvPr/>
        </p:nvSpPr>
        <p:spPr bwMode="auto">
          <a:xfrm>
            <a:off x="0" y="0"/>
            <a:ext cx="225425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300">
                <a:solidFill>
                  <a:srgbClr val="000080"/>
                </a:solidFill>
                <a:cs typeface="Times New Roman" pitchFamily="18" charset="0"/>
              </a:rPr>
              <a:t> </a:t>
            </a:r>
            <a:endParaRPr kumimoji="1" lang="ru-RU" sz="2400"/>
          </a:p>
        </p:txBody>
      </p:sp>
      <p:sp>
        <p:nvSpPr>
          <p:cNvPr id="5130" name="Rectangle 27" descr="Зеленый мрамор"/>
          <p:cNvSpPr>
            <a:spLocks noChangeArrowheads="1"/>
          </p:cNvSpPr>
          <p:nvPr/>
        </p:nvSpPr>
        <p:spPr bwMode="auto">
          <a:xfrm>
            <a:off x="0" y="1100138"/>
            <a:ext cx="219075" cy="260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ru-RU" sz="1100"/>
              <a:t> </a:t>
            </a:r>
            <a:endParaRPr kumimoji="1" lang="ru-RU" sz="2400"/>
          </a:p>
        </p:txBody>
      </p:sp>
      <p:sp>
        <p:nvSpPr>
          <p:cNvPr id="7206" name="Text Box 38" descr="Зеленый мрамор"/>
          <p:cNvSpPr txBox="1">
            <a:spLocks noChangeArrowheads="1"/>
          </p:cNvSpPr>
          <p:nvPr/>
        </p:nvSpPr>
        <p:spPr bwMode="auto">
          <a:xfrm>
            <a:off x="457200" y="357188"/>
            <a:ext cx="3733801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Формула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-го члена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геометричної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прогресії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0480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00B050"/>
                </a:solidFill>
              </a:rPr>
              <a:t>Формула </a:t>
            </a:r>
            <a:r>
              <a:rPr lang="ru-RU" sz="4000" dirty="0" err="1" smtClean="0">
                <a:solidFill>
                  <a:srgbClr val="00B050"/>
                </a:solidFill>
              </a:rPr>
              <a:t>суми</a:t>
            </a:r>
            <a:r>
              <a:rPr lang="ru-RU" sz="4000" dirty="0" smtClean="0">
                <a:solidFill>
                  <a:srgbClr val="00B050"/>
                </a:solidFill>
              </a:rPr>
              <a:t> перших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B050"/>
                </a:solidFill>
              </a:rPr>
              <a:t>n</a:t>
            </a:r>
            <a:r>
              <a:rPr lang="uk-UA" sz="4000" dirty="0" smtClean="0">
                <a:solidFill>
                  <a:srgbClr val="00B050"/>
                </a:solidFill>
              </a:rPr>
              <a:t>-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членів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геометричної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прогресії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3" name="Rectangle 39" descr="Зеленый мрамор"/>
          <p:cNvSpPr>
            <a:spLocks noChangeArrowheads="1"/>
          </p:cNvSpPr>
          <p:nvPr/>
        </p:nvSpPr>
        <p:spPr bwMode="auto">
          <a:xfrm>
            <a:off x="4419600" y="3733800"/>
            <a:ext cx="4351337" cy="208756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2" name="Object 36"/>
          <p:cNvGraphicFramePr>
            <a:graphicFrameLocks noChangeAspect="1"/>
          </p:cNvGraphicFramePr>
          <p:nvPr/>
        </p:nvGraphicFramePr>
        <p:xfrm>
          <a:off x="4953000" y="3962400"/>
          <a:ext cx="3311525" cy="1587500"/>
        </p:xfrm>
        <a:graphic>
          <a:graphicData uri="http://schemas.openxmlformats.org/presentationml/2006/ole">
            <p:oleObj spid="_x0000_s65539" name="Формула" r:id="rId5" imgW="927000" imgH="44424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nimBg="1"/>
      <p:bldP spid="7206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descr="Зеленый мрамор"/>
          <p:cNvGraphicFramePr>
            <a:graphicFrameLocks noChangeAspect="1"/>
          </p:cNvGraphicFramePr>
          <p:nvPr/>
        </p:nvGraphicFramePr>
        <p:xfrm>
          <a:off x="228600" y="214314"/>
          <a:ext cx="7924801" cy="6643687"/>
        </p:xfrm>
        <a:graphic>
          <a:graphicData uri="http://schemas.openxmlformats.org/presentationml/2006/ole">
            <p:oleObj spid="_x0000_s1026" name="Document" r:id="rId3" imgW="6136480" imgH="8117802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Хотинська хортиця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 descr="C:\Documents and Settings\Ростислав\Рабочий стол\історичні памятки\хотинська фортеця\hoti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1" y="2438400"/>
            <a:ext cx="2857500" cy="2857500"/>
          </a:xfrm>
          <a:prstGeom prst="rect">
            <a:avLst/>
          </a:prstGeom>
          <a:noFill/>
        </p:spPr>
      </p:pic>
      <p:pic>
        <p:nvPicPr>
          <p:cNvPr id="3076" name="Picture 4" descr="C:\Documents and Settings\Ростислав\Рабочий стол\історичні памятки\хотинська фортеця\hotin-cerk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1"/>
            <a:ext cx="3200399" cy="3189731"/>
          </a:xfrm>
          <a:prstGeom prst="rect">
            <a:avLst/>
          </a:prstGeom>
          <a:noFill/>
        </p:spPr>
      </p:pic>
      <p:pic>
        <p:nvPicPr>
          <p:cNvPr id="3077" name="Picture 5" descr="C:\Documents and Settings\Ростислав\Рабочий стол\історичні памятки\хотинська фортеця\hotin-karta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1"/>
            <a:ext cx="2971799" cy="2961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исунок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341439"/>
            <a:ext cx="1568451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596188" y="188914"/>
            <a:ext cx="1219200" cy="1373187"/>
          </a:xfrm>
          <a:prstGeom prst="cloudCallout">
            <a:avLst>
              <a:gd name="adj1" fmla="val -70157"/>
              <a:gd name="adj2" fmla="val 67806"/>
            </a:avLst>
          </a:prstGeom>
          <a:gradFill rotWithShape="1">
            <a:gsLst>
              <a:gs pos="0">
                <a:srgbClr val="FFFFFF">
                  <a:alpha val="82001"/>
                </a:srgbClr>
              </a:gs>
              <a:gs pos="100000">
                <a:srgbClr val="BBE0E3">
                  <a:alpha val="87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25606" name="Picture 6" descr="0000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9" y="476250"/>
            <a:ext cx="6873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28688" y="260351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uk-UA" sz="3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sz="4800" b="1" i="1">
                <a:solidFill>
                  <a:srgbClr val="FF0000"/>
                </a:solidFill>
                <a:latin typeface="Book Antiqua" pitchFamily="18" charset="0"/>
              </a:rPr>
              <a:t>Вірне чи хибне висловлювання ?</a:t>
            </a:r>
            <a:r>
              <a:rPr lang="uk-UA" sz="48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sz="4800" b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8314" y="2205039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latin typeface="Arial" charset="0"/>
              </a:rPr>
              <a:t> 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арифметичній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прогресії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2,4;  2,6; …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itchFamily="18" charset="0"/>
              </a:rPr>
              <a:t>різниця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дорівнює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2.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9751" y="3573463"/>
            <a:ext cx="7339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. В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геометричній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прогресії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0,3 ;  0,9 ; …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третій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член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дорівнює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2,7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50825" y="4941888"/>
            <a:ext cx="7902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</a:rPr>
              <a:t>     3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. 11-ий член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арифметичної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прогресії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,  у  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якої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дорівнює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0,2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2286000" y="5500689"/>
          <a:ext cx="2952751" cy="546100"/>
        </p:xfrm>
        <a:graphic>
          <a:graphicData uri="http://schemas.openxmlformats.org/presentationml/2006/ole">
            <p:oleObj spid="_x0000_s9218" name="Формула" r:id="rId5" imgW="1079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/>
      <p:bldP spid="25608" grpId="0"/>
      <p:bldP spid="25609" grpId="0"/>
      <p:bldP spid="256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42989" y="620714"/>
            <a:ext cx="5651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4.  Сума 5 перших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членів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геометричної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прогресії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         у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якої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ru-RU" sz="3200" b="1" i="1" dirty="0" err="1">
                <a:solidFill>
                  <a:srgbClr val="000000"/>
                </a:solidFill>
                <a:latin typeface="Times New Roman" pitchFamily="18" charset="0"/>
              </a:rPr>
              <a:t>дорівнює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11.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635375" y="1628776"/>
          <a:ext cx="2579688" cy="614363"/>
        </p:xfrm>
        <a:graphic>
          <a:graphicData uri="http://schemas.openxmlformats.org/presentationml/2006/ole">
            <p:oleObj spid="_x0000_s10242" name="Формула" r:id="rId3" imgW="838080" imgH="215640" progId="Equation.3">
              <p:embed/>
            </p:oleObj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42988" y="3068638"/>
            <a:ext cx="65666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B050"/>
                </a:solidFill>
                <a:latin typeface="Times New Roman" pitchFamily="18" charset="0"/>
              </a:rPr>
              <a:t>5.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</a:rPr>
              <a:t>Послідовність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 чисел,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</a:rPr>
              <a:t>кратних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 5,</a:t>
            </a:r>
          </a:p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</a:rPr>
              <a:t>є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</a:rPr>
              <a:t>геометричною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</a:rPr>
              <a:t>прогресією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6014" y="4724401"/>
            <a:ext cx="66538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6.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Послідовність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степенів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числа 3 -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це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арифметична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прогресія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54" name="Picture 8" descr="BOY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4" y="188914"/>
            <a:ext cx="22812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6804025" y="404814"/>
            <a:ext cx="7874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міркуй!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50826" y="1412875"/>
            <a:ext cx="5905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 арифметичній  прогресії</a:t>
            </a:r>
          </a:p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   2,4; 2,6;… різниція дорівнює  2</a:t>
            </a:r>
            <a:endParaRPr lang="ru-RU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971549" y="2276475"/>
            <a:ext cx="33861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000000"/>
                </a:solidFill>
                <a:latin typeface="Times New Roman" pitchFamily="18" charset="0"/>
              </a:rPr>
              <a:t>d = 2,6 – 2,4 = 0,2</a:t>
            </a:r>
            <a:r>
              <a:rPr lang="ru-RU" sz="3200" i="1">
                <a:latin typeface="Times New Roman" pitchFamily="18" charset="0"/>
              </a:rPr>
              <a:t>,  </a:t>
            </a:r>
            <a:endParaRPr lang="ru-RU" sz="3200" b="1" i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357188" y="2857501"/>
            <a:ext cx="6030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</a:rPr>
              <a:t>2. 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11189" y="3789364"/>
          <a:ext cx="2936875" cy="663575"/>
        </p:xfrm>
        <a:graphic>
          <a:graphicData uri="http://schemas.openxmlformats.org/presentationml/2006/ole">
            <p:oleObj spid="_x0000_s11266" name="Формула" r:id="rId3" imgW="1066680" imgH="241200" progId="Equation.3">
              <p:embed/>
            </p:oleObj>
          </a:graphicData>
        </a:graphic>
      </p:graphicFrame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072064" y="3571876"/>
            <a:ext cx="3506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істинне</a:t>
            </a:r>
            <a:endParaRPr lang="ru-RU" sz="5400" b="1" i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323851" y="4437063"/>
            <a:ext cx="753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</a:rPr>
              <a:t>3.                                   </a:t>
            </a:r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2143125" y="4929189"/>
          <a:ext cx="2555875" cy="503237"/>
        </p:xfrm>
        <a:graphic>
          <a:graphicData uri="http://schemas.openxmlformats.org/presentationml/2006/ole">
            <p:oleObj spid="_x0000_s11267" name="Формула" r:id="rId4" imgW="1079280" imgH="215640" progId="Equation.3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042990" y="5373688"/>
          <a:ext cx="5907087" cy="571500"/>
        </p:xfrm>
        <a:graphic>
          <a:graphicData uri="http://schemas.openxmlformats.org/presentationml/2006/ole">
            <p:oleObj spid="_x0000_s11268" name="Формула" r:id="rId5" imgW="2234880" imgH="215640" progId="Equation.3">
              <p:embed/>
            </p:oleObj>
          </a:graphicData>
        </a:graphic>
      </p:graphicFrame>
      <p:sp>
        <p:nvSpPr>
          <p:cNvPr id="3082" name="Прямоугольник 12"/>
          <p:cNvSpPr>
            <a:spLocks noChangeArrowheads="1"/>
          </p:cNvSpPr>
          <p:nvPr/>
        </p:nvSpPr>
        <p:spPr bwMode="auto">
          <a:xfrm>
            <a:off x="714375" y="2928939"/>
            <a:ext cx="71437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 геометричній прогресії      0,3; 0,9;… третій  член дорівнює  2,7</a:t>
            </a:r>
          </a:p>
        </p:txBody>
      </p:sp>
      <p:sp>
        <p:nvSpPr>
          <p:cNvPr id="3083" name="Прямоугольник 13"/>
          <p:cNvSpPr>
            <a:spLocks noChangeArrowheads="1"/>
          </p:cNvSpPr>
          <p:nvPr/>
        </p:nvSpPr>
        <p:spPr bwMode="auto">
          <a:xfrm>
            <a:off x="785814" y="4500564"/>
            <a:ext cx="6929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11-ий член арифметичної прогресії, у котрій                                дорівнює  0,2</a:t>
            </a:r>
          </a:p>
        </p:txBody>
      </p:sp>
      <p:sp>
        <p:nvSpPr>
          <p:cNvPr id="3086" name="Прямоугольник 14"/>
          <p:cNvSpPr>
            <a:spLocks noChangeArrowheads="1"/>
          </p:cNvSpPr>
          <p:nvPr/>
        </p:nvSpPr>
        <p:spPr bwMode="auto">
          <a:xfrm>
            <a:off x="2987675" y="5929313"/>
            <a:ext cx="2584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хибне</a:t>
            </a:r>
            <a:endParaRPr lang="ru-RU" sz="5400" b="1" i="1">
              <a:solidFill>
                <a:srgbClr val="6600FF"/>
              </a:solidFill>
              <a:latin typeface="Times New Roman" pitchFamily="18" charset="0"/>
            </a:endParaRPr>
          </a:p>
        </p:txBody>
      </p:sp>
      <p:pic>
        <p:nvPicPr>
          <p:cNvPr id="3085" name="Picture 16" descr="CRCTR4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28704" flipH="1">
            <a:off x="6711949" y="115889"/>
            <a:ext cx="1150939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7"/>
          <p:cNvSpPr>
            <a:spLocks noChangeArrowheads="1" noChangeShapeType="1" noTextEdit="1"/>
          </p:cNvSpPr>
          <p:nvPr/>
        </p:nvSpPr>
        <p:spPr bwMode="auto">
          <a:xfrm>
            <a:off x="1187451" y="260350"/>
            <a:ext cx="496887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Перевір себе!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72063" y="2071688"/>
            <a:ext cx="20569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хибне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3086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23851" y="476250"/>
            <a:ext cx="8640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Сума 5 перших членів  геометричної прогресії,   у якої                             дорівнює 11.</a:t>
            </a:r>
          </a:p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                                 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428751" y="928689"/>
          <a:ext cx="1878013" cy="484187"/>
        </p:xfrm>
        <a:graphic>
          <a:graphicData uri="http://schemas.openxmlformats.org/presentationml/2006/ole">
            <p:oleObj spid="_x0000_s12290" name="Формула" r:id="rId3" imgW="838080" imgH="21564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971551" y="1628776"/>
          <a:ext cx="3198813" cy="771525"/>
        </p:xfrm>
        <a:graphic>
          <a:graphicData uri="http://schemas.openxmlformats.org/presentationml/2006/ole">
            <p:oleObj spid="_x0000_s12291" name="Формула" r:id="rId4" imgW="1790640" imgH="431640" progId="Equation.3">
              <p:embed/>
            </p:oleObj>
          </a:graphicData>
        </a:graphic>
      </p:graphicFrame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50826" y="2565401"/>
            <a:ext cx="8281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</a:rPr>
              <a:t>5. </a:t>
            </a: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571501" y="3714750"/>
          <a:ext cx="1382713" cy="655638"/>
        </p:xfrm>
        <a:graphic>
          <a:graphicData uri="http://schemas.openxmlformats.org/presentationml/2006/ole">
            <p:oleObj spid="_x0000_s12292" name="Формула" r:id="rId5" imgW="482400" imgH="228600" progId="Equation.3">
              <p:embed/>
            </p:oleObj>
          </a:graphicData>
        </a:graphic>
      </p:graphicFrame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124075" y="3714750"/>
            <a:ext cx="64087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0000"/>
                </a:solidFill>
                <a:latin typeface="Times New Roman" pitchFamily="18" charset="0"/>
              </a:rPr>
              <a:t>5; 10; 15;… - арифм. прогресія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929314" y="2928939"/>
            <a:ext cx="2786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хибне</a:t>
            </a:r>
            <a:r>
              <a:rPr lang="ru-RU" sz="5400" i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250826" y="4508501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Arial" charset="0"/>
              </a:rPr>
              <a:t>6.  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Послідовність степенів числа 3 -це арифметична прогресія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714875" y="1571626"/>
            <a:ext cx="285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істинне</a:t>
            </a:r>
            <a:endParaRPr lang="ru-RU" sz="5400" b="1" i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109" name="Прямоугольник 14"/>
          <p:cNvSpPr>
            <a:spLocks noChangeArrowheads="1"/>
          </p:cNvSpPr>
          <p:nvPr/>
        </p:nvSpPr>
        <p:spPr bwMode="auto">
          <a:xfrm>
            <a:off x="642938" y="2571751"/>
            <a:ext cx="7993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Послідовність чисел, кратних 5,є  геометричною  прогресією.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57188" y="5072064"/>
            <a:ext cx="2214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</a:rPr>
              <a:t>хибне</a:t>
            </a:r>
            <a:endParaRPr lang="ru-RU" sz="540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88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Хотинська 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хортиця</a:t>
            </a:r>
            <a:endParaRPr lang="ru-RU" dirty="0"/>
          </a:p>
        </p:txBody>
      </p:sp>
      <p:pic>
        <p:nvPicPr>
          <p:cNvPr id="4098" name="Picture 2" descr="C:\Documents and Settings\Ростислав\Рабочий стол\історичні памятки\хотинська фортеця\hotin-sagaydachn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8200" y="0"/>
            <a:ext cx="4495800" cy="3657600"/>
          </a:xfrm>
          <a:prstGeom prst="rect">
            <a:avLst/>
          </a:prstGeom>
          <a:noFill/>
        </p:spPr>
      </p:pic>
      <p:pic>
        <p:nvPicPr>
          <p:cNvPr id="4099" name="Picture 3" descr="C:\Documents and Settings\Ростислав\Рабочий стол\історичні памятки\хотинська фортеця\hotin-vsered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4038600" cy="3557524"/>
          </a:xfrm>
          <a:prstGeom prst="rect">
            <a:avLst/>
          </a:prstGeom>
          <a:noFill/>
        </p:spPr>
      </p:pic>
      <p:pic>
        <p:nvPicPr>
          <p:cNvPr id="4100" name="Picture 4" descr="C:\Documents and Settings\Ростислав\Рабочий стол\історичні памятки\хотинська фортеця\hotin-podvirya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814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1295400"/>
            <a:ext cx="665543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МАТЕМАТИЧНЕ</a:t>
            </a: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ЛОТО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9" descr="2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495800"/>
            <a:ext cx="25446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17"/>
          <p:cNvSpPr>
            <a:spLocks noChangeArrowheads="1"/>
          </p:cNvSpPr>
          <p:nvPr/>
        </p:nvSpPr>
        <p:spPr bwMode="auto">
          <a:xfrm>
            <a:off x="3348037" y="5734051"/>
            <a:ext cx="792163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16"/>
          <p:cNvSpPr>
            <a:spLocks noChangeArrowheads="1"/>
          </p:cNvSpPr>
          <p:nvPr/>
        </p:nvSpPr>
        <p:spPr bwMode="auto">
          <a:xfrm>
            <a:off x="1116013" y="4437064"/>
            <a:ext cx="8636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15"/>
          <p:cNvSpPr>
            <a:spLocks noChangeArrowheads="1"/>
          </p:cNvSpPr>
          <p:nvPr/>
        </p:nvSpPr>
        <p:spPr bwMode="auto">
          <a:xfrm>
            <a:off x="2339975" y="3357563"/>
            <a:ext cx="863600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14"/>
          <p:cNvSpPr>
            <a:spLocks noChangeArrowheads="1"/>
          </p:cNvSpPr>
          <p:nvPr/>
        </p:nvSpPr>
        <p:spPr bwMode="auto">
          <a:xfrm>
            <a:off x="250826" y="1989138"/>
            <a:ext cx="8651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3"/>
          <p:cNvSpPr>
            <a:spLocks noChangeArrowheads="1"/>
          </p:cNvSpPr>
          <p:nvPr/>
        </p:nvSpPr>
        <p:spPr bwMode="auto">
          <a:xfrm>
            <a:off x="2987677" y="692151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FFFF"/>
              </a:solidFill>
            </a:endParaRPr>
          </a:p>
        </p:txBody>
      </p:sp>
      <p:sp>
        <p:nvSpPr>
          <p:cNvPr id="5131" name="Заголовок 1"/>
          <p:cNvSpPr>
            <a:spLocks noGrp="1"/>
          </p:cNvSpPr>
          <p:nvPr>
            <p:ph type="title"/>
          </p:nvPr>
        </p:nvSpPr>
        <p:spPr>
          <a:xfrm>
            <a:off x="3059114" y="549276"/>
            <a:ext cx="785812" cy="917575"/>
          </a:xfrm>
        </p:spPr>
        <p:txBody>
          <a:bodyPr/>
          <a:lstStyle/>
          <a:p>
            <a:r>
              <a:rPr lang="uk-UA" b="1" smtClean="0">
                <a:effectLst/>
              </a:rPr>
              <a:t>1</a:t>
            </a:r>
            <a:endParaRPr lang="ru-RU" b="1" smtClean="0">
              <a:effectLst/>
            </a:endParaRPr>
          </a:p>
        </p:txBody>
      </p:sp>
      <p:pic>
        <p:nvPicPr>
          <p:cNvPr id="76804" name="Picture 4" descr="C:\Users\Денис\Pictures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4643439" cy="11620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581400" y="3200400"/>
          <a:ext cx="3041651" cy="976313"/>
        </p:xfrm>
        <a:graphic>
          <a:graphicData uri="http://schemas.openxmlformats.org/presentationml/2006/ole">
            <p:oleObj spid="_x0000_s14338" name="Формула" r:id="rId4" imgW="672840" imgH="215640" progId="Equation.3">
              <p:embed/>
            </p:oleObj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4211639" y="188913"/>
          <a:ext cx="1716087" cy="1357312"/>
        </p:xfrm>
        <a:graphic>
          <a:graphicData uri="http://schemas.openxmlformats.org/presentationml/2006/ole">
            <p:oleObj spid="_x0000_s14339" name="Microsoft Equation 3.0" r:id="rId5" imgW="545863" imgH="431613" progId="Equation.3">
              <p:embed/>
            </p:oleObj>
          </a:graphicData>
        </a:graphic>
      </p:graphicFrame>
      <p:sp>
        <p:nvSpPr>
          <p:cNvPr id="5133" name="Прямоугольник 11"/>
          <p:cNvSpPr>
            <a:spLocks noChangeArrowheads="1"/>
          </p:cNvSpPr>
          <p:nvPr/>
        </p:nvSpPr>
        <p:spPr bwMode="auto">
          <a:xfrm>
            <a:off x="3419475" y="5734050"/>
            <a:ext cx="546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Verdana" pitchFamily="34" charset="0"/>
              </a:rPr>
              <a:t>5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5134" name="Прямоугольник 12"/>
          <p:cNvSpPr>
            <a:spLocks noChangeArrowheads="1"/>
          </p:cNvSpPr>
          <p:nvPr/>
        </p:nvSpPr>
        <p:spPr bwMode="auto">
          <a:xfrm>
            <a:off x="2484438" y="3357564"/>
            <a:ext cx="571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Verdana" pitchFamily="34" charset="0"/>
              </a:rPr>
              <a:t>3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5135" name="Прямоугольник 13"/>
          <p:cNvSpPr>
            <a:spLocks noChangeArrowheads="1"/>
          </p:cNvSpPr>
          <p:nvPr/>
        </p:nvSpPr>
        <p:spPr bwMode="auto">
          <a:xfrm>
            <a:off x="357189" y="2000250"/>
            <a:ext cx="692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Verdana" pitchFamily="34" charset="0"/>
              </a:rPr>
              <a:t>2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5136" name="Прямоугольник 14"/>
          <p:cNvSpPr>
            <a:spLocks noChangeArrowheads="1"/>
          </p:cNvSpPr>
          <p:nvPr/>
        </p:nvSpPr>
        <p:spPr bwMode="auto">
          <a:xfrm>
            <a:off x="1258890" y="4508500"/>
            <a:ext cx="547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Verdana" pitchFamily="34" charset="0"/>
              </a:rPr>
              <a:t>4</a:t>
            </a:r>
            <a:endParaRPr lang="ru-RU" sz="4400" b="1">
              <a:latin typeface="Verdana" pitchFamily="34" charset="0"/>
            </a:endParaRPr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2286000" y="4419600"/>
          <a:ext cx="2828925" cy="928688"/>
        </p:xfrm>
        <a:graphic>
          <a:graphicData uri="http://schemas.openxmlformats.org/presentationml/2006/ole">
            <p:oleObj spid="_x0000_s14340" name="Формула" r:id="rId6" imgW="736560" imgH="241200" progId="Equation.3">
              <p:embed/>
            </p:oleObj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343400" y="5715000"/>
          <a:ext cx="3065463" cy="857250"/>
        </p:xfrm>
        <a:graphic>
          <a:graphicData uri="http://schemas.openxmlformats.org/presentationml/2006/ole">
            <p:oleObj spid="_x0000_s14341" name="Формула" r:id="rId7" imgW="863225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6732589" y="4221164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22"/>
          <p:cNvSpPr>
            <a:spLocks noChangeArrowheads="1"/>
          </p:cNvSpPr>
          <p:nvPr/>
        </p:nvSpPr>
        <p:spPr bwMode="auto">
          <a:xfrm>
            <a:off x="323849" y="5157789"/>
            <a:ext cx="719139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21"/>
          <p:cNvSpPr>
            <a:spLocks noChangeArrowheads="1"/>
          </p:cNvSpPr>
          <p:nvPr/>
        </p:nvSpPr>
        <p:spPr bwMode="auto">
          <a:xfrm>
            <a:off x="539751" y="3068639"/>
            <a:ext cx="863600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20"/>
          <p:cNvSpPr>
            <a:spLocks noChangeArrowheads="1"/>
          </p:cNvSpPr>
          <p:nvPr/>
        </p:nvSpPr>
        <p:spPr bwMode="auto">
          <a:xfrm>
            <a:off x="2843213" y="1700213"/>
            <a:ext cx="79216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19"/>
          <p:cNvSpPr>
            <a:spLocks noChangeArrowheads="1"/>
          </p:cNvSpPr>
          <p:nvPr/>
        </p:nvSpPr>
        <p:spPr bwMode="auto">
          <a:xfrm>
            <a:off x="1547813" y="260351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Заголовок 1"/>
          <p:cNvSpPr>
            <a:spLocks noGrp="1"/>
          </p:cNvSpPr>
          <p:nvPr>
            <p:ph type="title"/>
          </p:nvPr>
        </p:nvSpPr>
        <p:spPr>
          <a:xfrm>
            <a:off x="1476375" y="333376"/>
            <a:ext cx="863600" cy="71437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/>
              </a:rPr>
              <a:t>6</a:t>
            </a:r>
            <a:endParaRPr lang="ru-RU" b="1" dirty="0" smtClean="0">
              <a:effectLst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096000" y="5257800"/>
          <a:ext cx="1657351" cy="1182687"/>
        </p:xfrm>
        <a:graphic>
          <a:graphicData uri="http://schemas.openxmlformats.org/presentationml/2006/ole">
            <p:oleObj spid="_x0000_s15362" name="Формула" r:id="rId3" imgW="609336" imgH="431613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143875" y="5715000"/>
          <a:ext cx="1000125" cy="601663"/>
        </p:xfrm>
        <a:graphic>
          <a:graphicData uri="http://schemas.openxmlformats.org/presentationml/2006/ole">
            <p:oleObj spid="_x0000_s15363" name="Формула" r:id="rId4" imgW="431613" imgH="253890" progId="Equation.3">
              <p:embed/>
            </p:oleObj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1295400" y="4876800"/>
          <a:ext cx="2665412" cy="1476375"/>
        </p:xfrm>
        <a:graphic>
          <a:graphicData uri="http://schemas.openxmlformats.org/presentationml/2006/ole">
            <p:oleObj spid="_x0000_s15364" name="Формула" r:id="rId5" imgW="1193760" imgH="660240" progId="Equation.3">
              <p:embed/>
            </p:oleObj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3886200" y="1371600"/>
          <a:ext cx="2714625" cy="1438275"/>
        </p:xfrm>
        <a:graphic>
          <a:graphicData uri="http://schemas.openxmlformats.org/presentationml/2006/ole">
            <p:oleObj spid="_x0000_s15365" name="Формула" r:id="rId6" imgW="1295280" imgH="685800" progId="Equation.3">
              <p:embed/>
            </p:oleObj>
          </a:graphicData>
        </a:graphic>
      </p:graphicFrame>
      <p:sp>
        <p:nvSpPr>
          <p:cNvPr id="6156" name="Прямоугольник 15"/>
          <p:cNvSpPr>
            <a:spLocks noChangeArrowheads="1"/>
          </p:cNvSpPr>
          <p:nvPr/>
        </p:nvSpPr>
        <p:spPr bwMode="auto">
          <a:xfrm>
            <a:off x="4405313" y="324485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sp>
        <p:nvSpPr>
          <p:cNvPr id="6157" name="Прямоугольник 16"/>
          <p:cNvSpPr>
            <a:spLocks noChangeArrowheads="1"/>
          </p:cNvSpPr>
          <p:nvPr/>
        </p:nvSpPr>
        <p:spPr bwMode="auto">
          <a:xfrm>
            <a:off x="4405313" y="324485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sp>
        <p:nvSpPr>
          <p:cNvPr id="6158" name="Прямоугольник 17"/>
          <p:cNvSpPr>
            <a:spLocks noChangeArrowheads="1"/>
          </p:cNvSpPr>
          <p:nvPr/>
        </p:nvSpPr>
        <p:spPr bwMode="auto">
          <a:xfrm>
            <a:off x="4405313" y="324485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sp>
        <p:nvSpPr>
          <p:cNvPr id="6159" name="Прямоугольник 18"/>
          <p:cNvSpPr>
            <a:spLocks noChangeArrowheads="1"/>
          </p:cNvSpPr>
          <p:nvPr/>
        </p:nvSpPr>
        <p:spPr bwMode="auto">
          <a:xfrm>
            <a:off x="4405313" y="324485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sp>
        <p:nvSpPr>
          <p:cNvPr id="6160" name="Прямоугольник 19"/>
          <p:cNvSpPr>
            <a:spLocks noChangeArrowheads="1"/>
          </p:cNvSpPr>
          <p:nvPr/>
        </p:nvSpPr>
        <p:spPr bwMode="auto">
          <a:xfrm>
            <a:off x="4405313" y="324485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pic>
        <p:nvPicPr>
          <p:cNvPr id="21" name="Picture 5" descr="C:\Users\Денис\Pictures\Рисунок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52400"/>
            <a:ext cx="2405063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22" name="Picture 6" descr="C:\Users\Денис\Pictures\Рисунок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971800"/>
            <a:ext cx="3687763" cy="15478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6163" name="Прямоугольник 22"/>
          <p:cNvSpPr>
            <a:spLocks noChangeArrowheads="1"/>
          </p:cNvSpPr>
          <p:nvPr/>
        </p:nvSpPr>
        <p:spPr bwMode="auto">
          <a:xfrm>
            <a:off x="3059114" y="1700214"/>
            <a:ext cx="571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Verdana" pitchFamily="34" charset="0"/>
              </a:rPr>
              <a:t>7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6164" name="Прямоугольник 23"/>
          <p:cNvSpPr>
            <a:spLocks noChangeArrowheads="1"/>
          </p:cNvSpPr>
          <p:nvPr/>
        </p:nvSpPr>
        <p:spPr bwMode="auto">
          <a:xfrm>
            <a:off x="714375" y="3214689"/>
            <a:ext cx="5854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latin typeface="Verdana" pitchFamily="34" charset="0"/>
              </a:rPr>
              <a:t>8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6165" name="Прямоугольник 24"/>
          <p:cNvSpPr>
            <a:spLocks noChangeArrowheads="1"/>
          </p:cNvSpPr>
          <p:nvPr/>
        </p:nvSpPr>
        <p:spPr bwMode="auto">
          <a:xfrm>
            <a:off x="395289" y="5084763"/>
            <a:ext cx="5854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latin typeface="Verdana" pitchFamily="34" charset="0"/>
              </a:rPr>
              <a:t>9</a:t>
            </a:r>
            <a:endParaRPr lang="ru-RU" sz="4400" b="1">
              <a:latin typeface="Verdana" pitchFamily="34" charset="0"/>
            </a:endParaRPr>
          </a:p>
        </p:txBody>
      </p:sp>
      <p:sp>
        <p:nvSpPr>
          <p:cNvPr id="6166" name="Прямоугольник 25"/>
          <p:cNvSpPr>
            <a:spLocks noChangeArrowheads="1"/>
          </p:cNvSpPr>
          <p:nvPr/>
        </p:nvSpPr>
        <p:spPr bwMode="auto">
          <a:xfrm>
            <a:off x="6705600" y="4343400"/>
            <a:ext cx="1071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dirty="0">
                <a:latin typeface="Verdana" pitchFamily="34" charset="0"/>
              </a:rPr>
              <a:t>10</a:t>
            </a:r>
            <a:endParaRPr lang="ru-RU" sz="4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6553200" cy="1655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 Antiqua"/>
              </a:rPr>
              <a:t>Перевірка !</a:t>
            </a:r>
          </a:p>
        </p:txBody>
      </p:sp>
      <p:graphicFrame>
        <p:nvGraphicFramePr>
          <p:cNvPr id="90253" name="Group 141"/>
          <p:cNvGraphicFramePr>
            <a:graphicFrameLocks noGrp="1"/>
          </p:cNvGraphicFramePr>
          <p:nvPr>
            <p:ph/>
          </p:nvPr>
        </p:nvGraphicFramePr>
        <p:xfrm>
          <a:off x="395288" y="1700215"/>
          <a:ext cx="8569325" cy="5005383"/>
        </p:xfrm>
        <a:graphic>
          <a:graphicData uri="http://schemas.openxmlformats.org/drawingml/2006/table">
            <a:tbl>
              <a:tblPr/>
              <a:tblGrid>
                <a:gridCol w="7056437"/>
                <a:gridCol w="1512888"/>
              </a:tblGrid>
              <a:tr h="47044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формули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Різниця арифметичної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Знаменник геометричної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-члена арифметичної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члена геометричної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Властивість членів арифметичної прогресії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Властивість членів геометричної 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-членів арифметичної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членів геометричної  прогресії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 членів нескінченної геометричної прогресії 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94" name="Picture 142" descr="CRCTR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0622" flipH="1">
            <a:off x="8099937" y="46293"/>
            <a:ext cx="9032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7489825" cy="63484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304801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>
                <a:solidFill>
                  <a:srgbClr val="CC3300"/>
                </a:solidFill>
              </a:rPr>
              <a:t> П</a:t>
            </a:r>
            <a:r>
              <a:rPr kumimoji="1" lang="ru-RU" sz="3600" b="1" dirty="0"/>
              <a:t>  а   </a:t>
            </a:r>
            <a:r>
              <a:rPr kumimoji="1" lang="ru-RU" sz="3600" b="1" dirty="0" err="1"/>
              <a:t>р</a:t>
            </a:r>
            <a:r>
              <a:rPr kumimoji="1" lang="ru-RU" sz="3600" b="1" dirty="0"/>
              <a:t>   </a:t>
            </a:r>
            <a:r>
              <a:rPr kumimoji="1" lang="ru-RU" sz="3600" b="1" dirty="0" err="1"/>
              <a:t>а</a:t>
            </a:r>
            <a:r>
              <a:rPr kumimoji="1" lang="ru-RU" sz="3600" b="1" dirty="0"/>
              <a:t> </a:t>
            </a:r>
            <a:r>
              <a:rPr kumimoji="1" lang="ru-RU" sz="3600" b="1" dirty="0" smtClean="0"/>
              <a:t> </a:t>
            </a:r>
            <a:r>
              <a:rPr kumimoji="1" lang="ru-RU" sz="3600" b="1" dirty="0"/>
              <a:t>б  </a:t>
            </a:r>
            <a:r>
              <a:rPr kumimoji="1" lang="ru-RU" sz="3600" b="1" dirty="0" smtClean="0"/>
              <a:t>о л  а</a:t>
            </a:r>
            <a:endParaRPr kumimoji="1" lang="ru-RU" sz="36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" y="914401"/>
            <a:ext cx="468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Т  </a:t>
            </a:r>
            <a:r>
              <a:rPr kumimoji="1" lang="en-US" sz="3600" b="1" dirty="0"/>
              <a:t> </a:t>
            </a:r>
            <a:r>
              <a:rPr kumimoji="1" lang="ru-RU" sz="3600" b="1" dirty="0"/>
              <a:t>е   о   </a:t>
            </a:r>
            <a:r>
              <a:rPr kumimoji="1" lang="ru-RU" sz="3600" b="1" dirty="0" err="1">
                <a:solidFill>
                  <a:srgbClr val="CC3300"/>
                </a:solidFill>
              </a:rPr>
              <a:t>р</a:t>
            </a:r>
            <a:r>
              <a:rPr kumimoji="1" lang="ru-RU" sz="3600" b="1" dirty="0"/>
              <a:t>   е   м </a:t>
            </a:r>
            <a:r>
              <a:rPr kumimoji="1" lang="ru-RU" sz="3600" b="1" dirty="0" smtClean="0"/>
              <a:t>а</a:t>
            </a:r>
            <a:endParaRPr kumimoji="1" lang="ru-RU" sz="3600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1524001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К  о   </a:t>
            </a:r>
            <a:r>
              <a:rPr kumimoji="1" lang="ru-RU" sz="3600" b="1" dirty="0" err="1">
                <a:solidFill>
                  <a:srgbClr val="CC3300"/>
                </a:solidFill>
              </a:rPr>
              <a:t>о</a:t>
            </a:r>
            <a:r>
              <a:rPr kumimoji="1" lang="ru-RU" sz="3600" b="1" dirty="0"/>
              <a:t>   </a:t>
            </a:r>
            <a:r>
              <a:rPr kumimoji="1" lang="ru-RU" sz="3600" b="1" dirty="0" err="1"/>
              <a:t>р</a:t>
            </a:r>
            <a:r>
              <a:rPr kumimoji="1" lang="ru-RU" sz="3600" b="1" dirty="0"/>
              <a:t>   </a:t>
            </a:r>
            <a:r>
              <a:rPr kumimoji="1" lang="ru-RU" sz="3600" b="1" dirty="0" err="1"/>
              <a:t>д</a:t>
            </a:r>
            <a:r>
              <a:rPr kumimoji="1" lang="ru-RU" sz="3600" b="1" dirty="0"/>
              <a:t> </a:t>
            </a:r>
            <a:r>
              <a:rPr kumimoji="1" lang="ru-RU" sz="3600" b="1" dirty="0" smtClean="0"/>
              <a:t> </a:t>
            </a:r>
            <a:r>
              <a:rPr kumimoji="1" lang="ru-RU" sz="3600" b="1" dirty="0"/>
              <a:t>и  </a:t>
            </a:r>
            <a:r>
              <a:rPr kumimoji="1" lang="ru-RU" sz="3600" b="1" dirty="0" err="1"/>
              <a:t>н</a:t>
            </a:r>
            <a:r>
              <a:rPr kumimoji="1" lang="ru-RU" sz="3600" b="1" dirty="0"/>
              <a:t>  </a:t>
            </a:r>
            <a:r>
              <a:rPr kumimoji="1" lang="ru-RU" sz="3600" b="1" dirty="0" smtClean="0"/>
              <a:t>а   </a:t>
            </a:r>
            <a:r>
              <a:rPr kumimoji="1" lang="ru-RU" sz="3600" b="1" dirty="0"/>
              <a:t>т  </a:t>
            </a:r>
            <a:r>
              <a:rPr kumimoji="1" lang="ru-RU" sz="3600" b="1" dirty="0" smtClean="0"/>
              <a:t>а</a:t>
            </a:r>
            <a:r>
              <a:rPr kumimoji="1" lang="ru-RU" sz="3200" dirty="0" smtClean="0"/>
              <a:t>  </a:t>
            </a:r>
            <a:endParaRPr kumimoji="1" lang="ru-RU" sz="32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00" y="2133601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А  </a:t>
            </a:r>
            <a:r>
              <a:rPr kumimoji="1" lang="ru-RU" sz="3600" b="1" dirty="0" smtClean="0"/>
              <a:t>л   </a:t>
            </a:r>
            <a:r>
              <a:rPr kumimoji="1" lang="ru-RU" sz="3600" b="1" dirty="0">
                <a:solidFill>
                  <a:srgbClr val="CC3300"/>
                </a:solidFill>
              </a:rPr>
              <a:t>г</a:t>
            </a:r>
            <a:r>
              <a:rPr kumimoji="1" lang="ru-RU" sz="3600" b="1" dirty="0"/>
              <a:t>   е    б   </a:t>
            </a:r>
            <a:r>
              <a:rPr kumimoji="1" lang="ru-RU" sz="3600" b="1" dirty="0" err="1"/>
              <a:t>р</a:t>
            </a:r>
            <a:r>
              <a:rPr kumimoji="1" lang="ru-RU" sz="3600" b="1" dirty="0"/>
              <a:t>  </a:t>
            </a:r>
            <a:r>
              <a:rPr kumimoji="1" lang="ru-RU" sz="3600" b="1" dirty="0" smtClean="0"/>
              <a:t>а</a:t>
            </a:r>
            <a:endParaRPr kumimoji="1" lang="ru-RU" sz="36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71600" y="2590801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Г  </a:t>
            </a:r>
            <a:r>
              <a:rPr kumimoji="1" lang="ru-RU" sz="3600" b="1" dirty="0" err="1">
                <a:solidFill>
                  <a:srgbClr val="CC3300"/>
                </a:solidFill>
              </a:rPr>
              <a:t>р</a:t>
            </a:r>
            <a:r>
              <a:rPr kumimoji="1" lang="ru-RU" sz="3600" b="1" dirty="0"/>
              <a:t>   </a:t>
            </a:r>
            <a:r>
              <a:rPr kumimoji="1" lang="uk-UA" sz="3600" b="1" dirty="0"/>
              <a:t>а</a:t>
            </a:r>
            <a:r>
              <a:rPr kumimoji="1" lang="ru-RU" sz="3600" b="1" dirty="0"/>
              <a:t>   </a:t>
            </a:r>
            <a:r>
              <a:rPr kumimoji="1" lang="ru-RU" sz="3600" b="1" dirty="0" err="1"/>
              <a:t>ф</a:t>
            </a:r>
            <a:r>
              <a:rPr kumimoji="1" lang="ru-RU" sz="3600" b="1" dirty="0"/>
              <a:t>   </a:t>
            </a:r>
            <a:r>
              <a:rPr kumimoji="1" lang="ru-RU" sz="3600" b="1" dirty="0" err="1"/>
              <a:t>і</a:t>
            </a:r>
            <a:r>
              <a:rPr kumimoji="1" lang="ru-RU" sz="3600" b="1" dirty="0"/>
              <a:t>   к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3276601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 І </a:t>
            </a:r>
            <a:r>
              <a:rPr kumimoji="1" lang="ru-RU" sz="3600" b="1" dirty="0" smtClean="0"/>
              <a:t>  </a:t>
            </a:r>
            <a:r>
              <a:rPr kumimoji="1" lang="ru-RU" sz="3600" b="1" dirty="0" err="1"/>
              <a:t>н</a:t>
            </a:r>
            <a:r>
              <a:rPr kumimoji="1" lang="ru-RU" sz="3600" b="1" dirty="0"/>
              <a:t>   т   </a:t>
            </a:r>
            <a:r>
              <a:rPr kumimoji="1" lang="ru-RU" sz="3600" b="1" dirty="0">
                <a:solidFill>
                  <a:srgbClr val="CC3300"/>
                </a:solidFill>
              </a:rPr>
              <a:t>е </a:t>
            </a:r>
            <a:r>
              <a:rPr kumimoji="1" lang="ru-RU" sz="3600" b="1" dirty="0"/>
              <a:t> </a:t>
            </a:r>
            <a:r>
              <a:rPr kumimoji="1" lang="ru-RU" sz="3600" b="1" dirty="0" err="1" smtClean="0"/>
              <a:t>р</a:t>
            </a:r>
            <a:r>
              <a:rPr kumimoji="1" lang="ru-RU" sz="3600" b="1" dirty="0" smtClean="0"/>
              <a:t>   </a:t>
            </a:r>
            <a:r>
              <a:rPr kumimoji="1" lang="ru-RU" sz="3600" b="1" dirty="0"/>
              <a:t>в   а   л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38200" y="38862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А  к  </a:t>
            </a:r>
            <a:r>
              <a:rPr kumimoji="1" lang="ru-RU" sz="3600" b="1" dirty="0">
                <a:solidFill>
                  <a:srgbClr val="CC3300"/>
                </a:solidFill>
              </a:rPr>
              <a:t>с </a:t>
            </a:r>
            <a:r>
              <a:rPr kumimoji="1" lang="ru-RU" sz="3600" b="1" dirty="0"/>
              <a:t>  </a:t>
            </a:r>
            <a:r>
              <a:rPr kumimoji="1" lang="ru-RU" sz="3600" b="1" dirty="0" err="1"/>
              <a:t>і</a:t>
            </a:r>
            <a:r>
              <a:rPr kumimoji="1" lang="ru-RU" sz="3600" b="1" dirty="0"/>
              <a:t>    о   </a:t>
            </a:r>
            <a:r>
              <a:rPr kumimoji="1" lang="ru-RU" sz="3600" b="1" dirty="0" smtClean="0"/>
              <a:t>м </a:t>
            </a:r>
            <a:r>
              <a:rPr kumimoji="1" lang="ru-RU" sz="3600" b="1" dirty="0"/>
              <a:t>а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95400" y="4419601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>
                <a:solidFill>
                  <a:srgbClr val="FF0000"/>
                </a:solidFill>
              </a:rPr>
              <a:t> </a:t>
            </a:r>
            <a:r>
              <a:rPr kumimoji="1" lang="uk-UA" sz="3600" b="1" dirty="0"/>
              <a:t>В</a:t>
            </a:r>
            <a:r>
              <a:rPr kumimoji="1" lang="ru-RU" sz="3600" b="1" dirty="0"/>
              <a:t>   </a:t>
            </a:r>
            <a:r>
              <a:rPr kumimoji="1" lang="ru-RU" sz="3600" b="1" dirty="0" err="1">
                <a:solidFill>
                  <a:srgbClr val="C00000"/>
                </a:solidFill>
              </a:rPr>
              <a:t>і</a:t>
            </a:r>
            <a:r>
              <a:rPr kumimoji="1" lang="ru-RU" sz="3600" b="1" dirty="0"/>
              <a:t>  </a:t>
            </a:r>
            <a:r>
              <a:rPr kumimoji="1" lang="ru-RU" sz="3600" b="1" dirty="0" err="1"/>
              <a:t>є</a:t>
            </a:r>
            <a:r>
              <a:rPr kumimoji="1" lang="ru-RU" sz="3600" b="1" dirty="0"/>
              <a:t>   т  </a:t>
            </a:r>
            <a:r>
              <a:rPr kumimoji="1" lang="ru-RU" sz="3600" b="1" dirty="0" smtClean="0"/>
              <a:t> </a:t>
            </a:r>
            <a:r>
              <a:rPr kumimoji="1" lang="ru-RU" sz="3600" b="1" dirty="0"/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2" y="4648201"/>
            <a:ext cx="1476375" cy="638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571626" y="4714876"/>
            <a:ext cx="71439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0" y="5105401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sz="3600" b="1" dirty="0"/>
              <a:t>  </a:t>
            </a:r>
            <a:r>
              <a:rPr kumimoji="1" lang="ru-RU" sz="3600" b="1" dirty="0" smtClean="0"/>
              <a:t>  П   </a:t>
            </a:r>
            <a:r>
              <a:rPr kumimoji="1" lang="ru-RU" sz="3600" b="1" dirty="0" err="1"/>
              <a:t>р</a:t>
            </a:r>
            <a:r>
              <a:rPr kumimoji="1" lang="ru-RU" sz="3600" b="1" dirty="0"/>
              <a:t>   </a:t>
            </a:r>
            <a:r>
              <a:rPr kumimoji="1" lang="ru-RU" sz="3600" b="1" dirty="0">
                <a:solidFill>
                  <a:srgbClr val="CC3300"/>
                </a:solidFill>
              </a:rPr>
              <a:t>я</a:t>
            </a:r>
            <a:r>
              <a:rPr kumimoji="1" lang="ru-RU" sz="3600" b="1" dirty="0"/>
              <a:t>  м   а       </a:t>
            </a:r>
            <a:r>
              <a:rPr kumimoji="1" lang="ru-RU" sz="3600" b="1" dirty="0" smtClean="0"/>
              <a:t> </a:t>
            </a:r>
            <a:endParaRPr kumimoji="1" lang="ru-RU" sz="3600" b="1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1447800" y="5943600"/>
            <a:ext cx="25146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cxnSp>
        <p:nvCxnSpPr>
          <p:cNvPr id="25" name="Пряма сполучна лінія 24"/>
          <p:cNvCxnSpPr/>
          <p:nvPr/>
        </p:nvCxnSpPr>
        <p:spPr>
          <a:xfrm rot="5400000">
            <a:off x="3657601" y="6172201"/>
            <a:ext cx="6096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7"/>
          <p:cNvSpPr/>
          <p:nvPr/>
        </p:nvSpPr>
        <p:spPr>
          <a:xfrm>
            <a:off x="3657600" y="5943600"/>
            <a:ext cx="838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cxnSp>
        <p:nvCxnSpPr>
          <p:cNvPr id="30" name="Пряма сполучна лінія 29"/>
          <p:cNvCxnSpPr>
            <a:stCxn id="28" idx="2"/>
          </p:cNvCxnSpPr>
          <p:nvPr/>
        </p:nvCxnSpPr>
        <p:spPr>
          <a:xfrm rot="5400000">
            <a:off x="4057651" y="6381752"/>
            <a:ext cx="3175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rot="5400000">
            <a:off x="1258889" y="4991100"/>
            <a:ext cx="684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>
            <a:off x="4572000" y="4648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кутник 23"/>
          <p:cNvSpPr/>
          <p:nvPr/>
        </p:nvSpPr>
        <p:spPr>
          <a:xfrm>
            <a:off x="4572000" y="5181600"/>
            <a:ext cx="17526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648200" y="46482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38600" y="54102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276600" cy="312420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КИЄВО-ПЕЧЕРСЬКА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ЛАВРА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122" name="Picture 2" descr="C:\Documents and Settings\Ростислав\Рабочий стол\історичні памятки\лавра\lav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</p:spPr>
      </p:pic>
      <p:pic>
        <p:nvPicPr>
          <p:cNvPr id="5123" name="Picture 3" descr="C:\Documents and Settings\Ростислав\Рабочий стол\історичні памятки\лавра\lav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1" y="1"/>
            <a:ext cx="2857500" cy="2867025"/>
          </a:xfrm>
          <a:prstGeom prst="rect">
            <a:avLst/>
          </a:prstGeom>
          <a:noFill/>
        </p:spPr>
      </p:pic>
      <p:pic>
        <p:nvPicPr>
          <p:cNvPr id="5124" name="Picture 4" descr="C:\Documents and Settings\Ростислав\Рабочий стол\історичні памятки\лавра\lavra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1" y="4000500"/>
            <a:ext cx="2857500" cy="2857500"/>
          </a:xfrm>
          <a:prstGeom prst="rect">
            <a:avLst/>
          </a:prstGeom>
          <a:noFill/>
        </p:spPr>
      </p:pic>
      <p:pic>
        <p:nvPicPr>
          <p:cNvPr id="5125" name="Picture 5" descr="C:\Documents and Settings\Ростислав\Рабочий стол\історичні памятки\лавра\lavr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1" y="3657600"/>
            <a:ext cx="2857500" cy="3200401"/>
          </a:xfrm>
          <a:prstGeom prst="rect">
            <a:avLst/>
          </a:prstGeom>
          <a:noFill/>
        </p:spPr>
      </p:pic>
      <p:pic>
        <p:nvPicPr>
          <p:cNvPr id="5126" name="Picture 6" descr="C:\Documents and Settings\Ростислав\Рабочий стол\історичні памятки\лавра\lavr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299174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1" name="Object 1037"/>
          <p:cNvGraphicFramePr>
            <a:graphicFrameLocks noChangeAspect="1"/>
          </p:cNvGraphicFramePr>
          <p:nvPr/>
        </p:nvGraphicFramePr>
        <p:xfrm>
          <a:off x="3286125" y="3143251"/>
          <a:ext cx="2573339" cy="547688"/>
        </p:xfrm>
        <a:graphic>
          <a:graphicData uri="http://schemas.openxmlformats.org/presentationml/2006/ole">
            <p:oleObj spid="_x0000_s68610" name="Формула" r:id="rId4" imgW="838080" imgH="177480" progId="Equation.3">
              <p:embed/>
            </p:oleObj>
          </a:graphicData>
        </a:graphic>
      </p:graphicFrame>
      <p:graphicFrame>
        <p:nvGraphicFramePr>
          <p:cNvPr id="17422" name="Object 1038"/>
          <p:cNvGraphicFramePr>
            <a:graphicFrameLocks noChangeAspect="1"/>
          </p:cNvGraphicFramePr>
          <p:nvPr/>
        </p:nvGraphicFramePr>
        <p:xfrm>
          <a:off x="1857377" y="5143501"/>
          <a:ext cx="4919663" cy="638175"/>
        </p:xfrm>
        <a:graphic>
          <a:graphicData uri="http://schemas.openxmlformats.org/presentationml/2006/ole">
            <p:oleObj spid="_x0000_s68611" name="Формула" r:id="rId5" imgW="1765080" imgH="228600" progId="Equation.3">
              <p:embed/>
            </p:oleObj>
          </a:graphicData>
        </a:graphic>
      </p:graphicFrame>
      <p:graphicFrame>
        <p:nvGraphicFramePr>
          <p:cNvPr id="17424" name="Object 1040"/>
          <p:cNvGraphicFramePr>
            <a:graphicFrameLocks noChangeAspect="1"/>
          </p:cNvGraphicFramePr>
          <p:nvPr/>
        </p:nvGraphicFramePr>
        <p:xfrm>
          <a:off x="1857375" y="4143376"/>
          <a:ext cx="3733800" cy="809625"/>
        </p:xfrm>
        <a:graphic>
          <a:graphicData uri="http://schemas.openxmlformats.org/presentationml/2006/ole">
            <p:oleObj spid="_x0000_s68612" name="Формула" r:id="rId6" imgW="1054080" imgH="228600" progId="Equation.3">
              <p:embed/>
            </p:oleObj>
          </a:graphicData>
        </a:graphic>
      </p:graphicFrame>
      <p:sp>
        <p:nvSpPr>
          <p:cNvPr id="4106" name="Text Box 1041" descr="Зеленый мрамор"/>
          <p:cNvSpPr txBox="1">
            <a:spLocks noChangeArrowheads="1"/>
          </p:cNvSpPr>
          <p:nvPr/>
        </p:nvSpPr>
        <p:spPr bwMode="auto">
          <a:xfrm>
            <a:off x="642938" y="214313"/>
            <a:ext cx="812006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Знайти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сотий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член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арифметичної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прогресії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перший член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різниця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дорівнюють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-6; 4.</a:t>
            </a:r>
          </a:p>
        </p:txBody>
      </p:sp>
      <p:sp>
        <p:nvSpPr>
          <p:cNvPr id="17426" name="Text Box 1042" descr="Зеленый мрамор"/>
          <p:cNvSpPr txBox="1">
            <a:spLocks noChangeArrowheads="1"/>
          </p:cNvSpPr>
          <p:nvPr/>
        </p:nvSpPr>
        <p:spPr bwMode="auto">
          <a:xfrm>
            <a:off x="5286377" y="5857876"/>
            <a:ext cx="3527425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00000"/>
                </a:solidFill>
              </a:rPr>
              <a:t>Відповідь: 390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174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СОФІЯ КИЇВСЬКА</a:t>
            </a:r>
            <a:endParaRPr lang="ru-RU" dirty="0"/>
          </a:p>
        </p:txBody>
      </p:sp>
      <p:pic>
        <p:nvPicPr>
          <p:cNvPr id="6146" name="Picture 2" descr="C:\Documents and Settings\Ростислав\Рабочий стол\історичні памятки\софія київська\sofi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124200" cy="3048000"/>
          </a:xfrm>
          <a:prstGeom prst="rect">
            <a:avLst/>
          </a:prstGeom>
          <a:noFill/>
        </p:spPr>
      </p:pic>
      <p:pic>
        <p:nvPicPr>
          <p:cNvPr id="6147" name="Picture 3" descr="C:\Documents and Settings\Ростислав\Рабочий стол\історичні памятки\софія київська\sofiy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505200" cy="3467100"/>
          </a:xfrm>
          <a:prstGeom prst="rect">
            <a:avLst/>
          </a:prstGeom>
          <a:noFill/>
        </p:spPr>
      </p:pic>
      <p:pic>
        <p:nvPicPr>
          <p:cNvPr id="6148" name="Picture 4" descr="C:\Documents and Settings\Ростислав\Рабочий стол\історичні памятки\софія київська\sofiya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00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331913" y="765175"/>
          <a:ext cx="4537075" cy="658813"/>
        </p:xfrm>
        <a:graphic>
          <a:graphicData uri="http://schemas.openxmlformats.org/presentationml/2006/ole">
            <p:oleObj spid="_x0000_s6146" name="Формула" r:id="rId3" imgW="1574640" imgH="228600" progId="Equation.3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1909763" y="2636838"/>
          <a:ext cx="2876550" cy="623887"/>
        </p:xfrm>
        <a:graphic>
          <a:graphicData uri="http://schemas.openxmlformats.org/presentationml/2006/ole">
            <p:oleObj spid="_x0000_s6147" name="Формула" r:id="rId4" imgW="1054080" imgH="228600" progId="Equation.3">
              <p:embed/>
            </p:oleObj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866900" y="3357563"/>
          <a:ext cx="5165725" cy="801687"/>
        </p:xfrm>
        <a:graphic>
          <a:graphicData uri="http://schemas.openxmlformats.org/presentationml/2006/ole">
            <p:oleObj spid="_x0000_s6148" name="Формула" r:id="rId5" imgW="1473120" imgH="228600" progId="Equation.3">
              <p:embed/>
            </p:oleObj>
          </a:graphicData>
        </a:graphic>
      </p:graphicFrame>
      <p:graphicFrame>
        <p:nvGraphicFramePr>
          <p:cNvPr id="72720" name="Object 16"/>
          <p:cNvGraphicFramePr>
            <a:graphicFrameLocks noChangeAspect="1"/>
          </p:cNvGraphicFramePr>
          <p:nvPr>
            <p:ph sz="quarter" idx="4"/>
          </p:nvPr>
        </p:nvGraphicFramePr>
        <p:xfrm>
          <a:off x="1862138" y="4357688"/>
          <a:ext cx="6470650" cy="785812"/>
        </p:xfrm>
        <a:graphic>
          <a:graphicData uri="http://schemas.openxmlformats.org/presentationml/2006/ole">
            <p:oleObj spid="_x0000_s6149" name="Формула" r:id="rId6" imgW="1777680" imgH="215640" progId="Equation.3">
              <p:embed/>
            </p:oleObj>
          </a:graphicData>
        </a:graphic>
      </p:graphicFrame>
      <p:sp>
        <p:nvSpPr>
          <p:cNvPr id="10247" name="Text Box 8" descr="Зеленый мрамор"/>
          <p:cNvSpPr txBox="1">
            <a:spLocks noChangeArrowheads="1"/>
          </p:cNvSpPr>
          <p:nvPr/>
        </p:nvSpPr>
        <p:spPr bwMode="auto">
          <a:xfrm>
            <a:off x="928689" y="1500189"/>
            <a:ext cx="624046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err="1">
                <a:solidFill>
                  <a:srgbClr val="FF0000"/>
                </a:solidFill>
              </a:rPr>
              <a:t>Знайти</a:t>
            </a:r>
            <a:r>
              <a:rPr lang="ru-RU" sz="3600" dirty="0">
                <a:solidFill>
                  <a:srgbClr val="FF0000"/>
                </a:solidFill>
              </a:rPr>
              <a:t>:</a:t>
            </a:r>
            <a:r>
              <a:rPr lang="ru-RU" sz="3600" dirty="0"/>
              <a:t> формулу </a:t>
            </a:r>
            <a:r>
              <a:rPr lang="en-US" sz="3600" dirty="0"/>
              <a:t>n</a:t>
            </a:r>
            <a:r>
              <a:rPr lang="ru-RU" sz="3600" dirty="0"/>
              <a:t>-го члена</a:t>
            </a:r>
          </a:p>
        </p:txBody>
      </p:sp>
      <p:graphicFrame>
        <p:nvGraphicFramePr>
          <p:cNvPr id="10246" name="Object 21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6150" name="Формула" r:id="rId7" imgW="114120" imgH="215640" progId="Equation.3">
              <p:embed/>
            </p:oleObj>
          </a:graphicData>
        </a:graphic>
      </p:graphicFrame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200401" y="2071678"/>
            <a:ext cx="40862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err="1">
                <a:solidFill>
                  <a:srgbClr val="00B050"/>
                </a:solidFill>
              </a:rPr>
              <a:t>Розв</a:t>
            </a:r>
            <a:r>
              <a:rPr lang="en-US" sz="3600" dirty="0">
                <a:solidFill>
                  <a:srgbClr val="00B050"/>
                </a:solidFill>
              </a:rPr>
              <a:t>’</a:t>
            </a:r>
            <a:r>
              <a:rPr lang="uk-UA" sz="3600" dirty="0" err="1">
                <a:solidFill>
                  <a:srgbClr val="00B050"/>
                </a:solidFill>
              </a:rPr>
              <a:t>язання</a:t>
            </a:r>
            <a:endParaRPr lang="uk-UA" sz="3600" dirty="0">
              <a:solidFill>
                <a:srgbClr val="00B050"/>
              </a:solidFill>
            </a:endParaRPr>
          </a:p>
        </p:txBody>
      </p:sp>
      <p:pic>
        <p:nvPicPr>
          <p:cNvPr id="9" name="Picture 142" descr="CRCTR49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20622" flipH="1">
            <a:off x="7684576" y="351093"/>
            <a:ext cx="9032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295400" y="838200"/>
          <a:ext cx="2736850" cy="1408113"/>
        </p:xfrm>
        <a:graphic>
          <a:graphicData uri="http://schemas.openxmlformats.org/presentationml/2006/ole">
            <p:oleObj spid="_x0000_s7170" name="Формула" r:id="rId3" imgW="888840" imgH="457200" progId="Equation.3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914400" y="914400"/>
          <a:ext cx="992188" cy="1296988"/>
        </p:xfrm>
        <a:graphic>
          <a:graphicData uri="http://schemas.openxmlformats.org/presentationml/2006/ole">
            <p:oleObj spid="_x0000_s7171" name="Формула" r:id="rId4" imgW="164880" imgH="215640" progId="Equation.3">
              <p:embed/>
            </p:oleObj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5715000" y="838200"/>
          <a:ext cx="2028825" cy="2087563"/>
        </p:xfrm>
        <a:graphic>
          <a:graphicData uri="http://schemas.openxmlformats.org/presentationml/2006/ole">
            <p:oleObj spid="_x0000_s7172" name="Формула" r:id="rId5" imgW="888840" imgH="914400" progId="Equation.3">
              <p:embed/>
            </p:oleObj>
          </a:graphicData>
        </a:graphic>
      </p:graphicFrame>
      <p:graphicFrame>
        <p:nvGraphicFramePr>
          <p:cNvPr id="77840" name="Object 16"/>
          <p:cNvGraphicFramePr>
            <a:graphicFrameLocks noChangeAspect="1"/>
          </p:cNvGraphicFramePr>
          <p:nvPr>
            <p:ph sz="quarter" idx="4"/>
          </p:nvPr>
        </p:nvGraphicFramePr>
        <p:xfrm>
          <a:off x="1600200" y="2514600"/>
          <a:ext cx="2085975" cy="1011238"/>
        </p:xfrm>
        <a:graphic>
          <a:graphicData uri="http://schemas.openxmlformats.org/presentationml/2006/ole">
            <p:oleObj spid="_x0000_s7173" name="Формула" r:id="rId6" imgW="838080" imgH="406080" progId="Equation.3">
              <p:embed/>
            </p:oleObj>
          </a:graphicData>
        </a:graphic>
      </p:graphicFrame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953000" y="990601"/>
            <a:ext cx="0" cy="367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5715001" y="2590800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9" name="Text Box 15" descr="Зеленый мрамор"/>
          <p:cNvSpPr txBox="1">
            <a:spLocks noChangeArrowheads="1"/>
          </p:cNvSpPr>
          <p:nvPr/>
        </p:nvSpPr>
        <p:spPr bwMode="auto">
          <a:xfrm>
            <a:off x="5334000" y="2819401"/>
            <a:ext cx="2909888" cy="20621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-</a:t>
            </a:r>
            <a:r>
              <a:rPr lang="ru-RU" dirty="0"/>
              <a:t> </a:t>
            </a:r>
            <a:r>
              <a:rPr lang="ru-RU" sz="3200" dirty="0"/>
              <a:t>4</a:t>
            </a:r>
            <a:r>
              <a:rPr lang="en-US" sz="3200" dirty="0"/>
              <a:t>d = -36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4d =</a:t>
            </a:r>
            <a:r>
              <a:rPr lang="ru-RU" sz="3200" dirty="0"/>
              <a:t>36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d = 9</a:t>
            </a:r>
            <a:endParaRPr lang="ru-RU" sz="3200" dirty="0"/>
          </a:p>
        </p:txBody>
      </p:sp>
      <p:graphicFrame>
        <p:nvGraphicFramePr>
          <p:cNvPr id="77843" name="Object 19"/>
          <p:cNvGraphicFramePr>
            <a:graphicFrameLocks noChangeAspect="1"/>
          </p:cNvGraphicFramePr>
          <p:nvPr/>
        </p:nvGraphicFramePr>
        <p:xfrm>
          <a:off x="914400" y="2438400"/>
          <a:ext cx="990600" cy="1295400"/>
        </p:xfrm>
        <a:graphic>
          <a:graphicData uri="http://schemas.openxmlformats.org/presentationml/2006/ole">
            <p:oleObj spid="_x0000_s7174" name="Формула" r:id="rId7" imgW="164880" imgH="215640" progId="Equation.3">
              <p:embed/>
            </p:oleObj>
          </a:graphicData>
        </a:graphic>
      </p:graphicFrame>
      <p:graphicFrame>
        <p:nvGraphicFramePr>
          <p:cNvPr id="77844" name="Object 20"/>
          <p:cNvGraphicFramePr>
            <a:graphicFrameLocks noChangeAspect="1"/>
          </p:cNvGraphicFramePr>
          <p:nvPr/>
        </p:nvGraphicFramePr>
        <p:xfrm>
          <a:off x="1600201" y="3886201"/>
          <a:ext cx="1169988" cy="1011237"/>
        </p:xfrm>
        <a:graphic>
          <a:graphicData uri="http://schemas.openxmlformats.org/presentationml/2006/ole">
            <p:oleObj spid="_x0000_s7175" name="Формула" r:id="rId8" imgW="469800" imgH="406080" progId="Equation.3">
              <p:embed/>
            </p:oleObj>
          </a:graphicData>
        </a:graphic>
      </p:graphicFrame>
      <p:graphicFrame>
        <p:nvGraphicFramePr>
          <p:cNvPr id="77845" name="Object 21"/>
          <p:cNvGraphicFramePr>
            <a:graphicFrameLocks noChangeAspect="1"/>
          </p:cNvGraphicFramePr>
          <p:nvPr/>
        </p:nvGraphicFramePr>
        <p:xfrm>
          <a:off x="838200" y="3810000"/>
          <a:ext cx="990600" cy="1295400"/>
        </p:xfrm>
        <a:graphic>
          <a:graphicData uri="http://schemas.openxmlformats.org/presentationml/2006/ole">
            <p:oleObj spid="_x0000_s7176" name="Формула" r:id="rId9" imgW="164880" imgH="215640" progId="Equation.3">
              <p:embed/>
            </p:oleObj>
          </a:graphicData>
        </a:graphic>
      </p:graphicFrame>
      <p:graphicFrame>
        <p:nvGraphicFramePr>
          <p:cNvPr id="77846" name="Object 22"/>
          <p:cNvGraphicFramePr>
            <a:graphicFrameLocks noChangeAspect="1"/>
          </p:cNvGraphicFramePr>
          <p:nvPr/>
        </p:nvGraphicFramePr>
        <p:xfrm>
          <a:off x="2438401" y="5334001"/>
          <a:ext cx="936625" cy="787400"/>
        </p:xfrm>
        <a:graphic>
          <a:graphicData uri="http://schemas.openxmlformats.org/presentationml/2006/ole">
            <p:oleObj spid="_x0000_s7177" name="Формула" r:id="rId10" imgW="279360" imgH="228600" progId="Equation.3">
              <p:embed/>
            </p:oleObj>
          </a:graphicData>
        </a:graphic>
      </p:graphicFrame>
      <p:sp>
        <p:nvSpPr>
          <p:cNvPr id="15" name="Text Box 23" descr="Зеленый мрамор"/>
          <p:cNvSpPr txBox="1">
            <a:spLocks noChangeArrowheads="1"/>
          </p:cNvSpPr>
          <p:nvPr/>
        </p:nvSpPr>
        <p:spPr bwMode="auto">
          <a:xfrm>
            <a:off x="3505201" y="5486401"/>
            <a:ext cx="5148263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67 + 9(n – 1) = </a:t>
            </a:r>
            <a:r>
              <a:rPr lang="en-US" sz="3200" dirty="0">
                <a:solidFill>
                  <a:srgbClr val="FFFF00"/>
                </a:solidFill>
              </a:rPr>
              <a:t>9n + 58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4" name="Picture 142" descr="CRCTR49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20622" flipH="1">
            <a:off x="7913176" y="4237293"/>
            <a:ext cx="9032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Національний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історико-архітектурний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заповідник</a:t>
            </a:r>
            <a:r>
              <a:rPr lang="ru-RU" sz="3200" dirty="0" smtClean="0"/>
              <a:t> «</a:t>
            </a:r>
            <a:r>
              <a:rPr lang="ru-RU" sz="3200" dirty="0" err="1" smtClean="0"/>
              <a:t>Кам’янець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 descr="C:\Documents and Settings\Ростислав\Рабочий стол\історичні памятки\Національний історико-архітектурний заповідник «Кам’янець»\kamyan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1"/>
            <a:ext cx="3238501" cy="3184526"/>
          </a:xfrm>
          <a:prstGeom prst="rect">
            <a:avLst/>
          </a:prstGeom>
          <a:noFill/>
        </p:spPr>
      </p:pic>
      <p:pic>
        <p:nvPicPr>
          <p:cNvPr id="7171" name="Picture 3" descr="C:\Documents and Settings\Ростислав\Рабочий стол\історичні памятки\Національний історико-архітектурний заповідник «Кам’янець»\titulne_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599"/>
            <a:ext cx="3238501" cy="2849881"/>
          </a:xfrm>
          <a:prstGeom prst="rect">
            <a:avLst/>
          </a:prstGeom>
          <a:noFill/>
        </p:spPr>
      </p:pic>
      <p:pic>
        <p:nvPicPr>
          <p:cNvPr id="7172" name="Picture 4" descr="C:\Documents and Settings\Ростислав\Рабочий стол\історичні памятки\Національний історико-архітектурний заповідник «Кам’янець»\kamyanec2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05199"/>
            <a:ext cx="3428999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6643688" cy="30241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Арифметична та геометрична прогресії в задачах з фізики</a:t>
            </a:r>
            <a:endParaRPr lang="ru-RU" sz="48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4" name="Picture 4" descr="C:\Users\Денис\Desktop\модуль4\рисунки\images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3200399"/>
            <a:ext cx="3810020" cy="3448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автомоби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0" y="228600"/>
            <a:ext cx="3814763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Задача №1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rte" pitchFamily="66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43938" cy="53340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Гальмуючи, автомобіль за першу секунду проїхав 12м, а за кожну наступну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 2м менше,ніж за попередню.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Знайдіть </a:t>
            </a:r>
            <a:endParaRPr lang="en-US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гальмівний шлях автомобіля.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457200"/>
            <a:ext cx="32004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3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43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36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Розв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’</a:t>
            </a:r>
            <a:r>
              <a:rPr lang="uk-UA" sz="36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язання</a:t>
            </a:r>
            <a:r>
              <a:rPr lang="uk-UA" sz="43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ru-RU" sz="43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905000"/>
            <a:ext cx="7200900" cy="47640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=12, d=-2, a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n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=0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n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=a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+d(n-1)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0=12-2(n-1)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n=7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S</a:t>
            </a:r>
            <a:r>
              <a:rPr lang="en-US" sz="4000" b="1" baseline="-25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7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=42(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м)</a:t>
            </a:r>
            <a:endParaRPr lang="en-US" sz="4000" b="1" baseline="-25000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800" i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no Pro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Відповідь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гальмівний шлях автомобіля – 42м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5" descr="C:\Users\Денис\Desktop\модуль4\рисунки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393714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Ростислав\Рабочий стол\історичні памятки\хортиця\horticya-bal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1"/>
            <a:ext cx="3200399" cy="3200399"/>
          </a:xfrm>
          <a:prstGeom prst="rect">
            <a:avLst/>
          </a:prstGeom>
          <a:noFill/>
        </p:spPr>
      </p:pic>
      <p:pic>
        <p:nvPicPr>
          <p:cNvPr id="8195" name="Picture 3" descr="C:\Documents and Settings\Ростислав\Рабочий стол\історичні памятки\хортиця\horticya-oz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199"/>
            <a:ext cx="3238501" cy="3238501"/>
          </a:xfrm>
          <a:prstGeom prst="rect">
            <a:avLst/>
          </a:prstGeom>
          <a:noFill/>
        </p:spPr>
      </p:pic>
      <p:pic>
        <p:nvPicPr>
          <p:cNvPr id="8196" name="Picture 4" descr="C:\Documents and Settings\Ростислав\Рабочий стол\історичні памятки\хортиця\horticya-sh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962401"/>
            <a:ext cx="3238500" cy="289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2" y="3429000"/>
            <a:ext cx="3110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Хортиця-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152400"/>
            <a:ext cx="3347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Хортиця-</a:t>
            </a: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озеро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3000" y="5657671"/>
            <a:ext cx="2819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Хортиця-</a:t>
            </a: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схід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457200"/>
            <a:ext cx="769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Числові </a:t>
            </a:r>
          </a:p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послідовності.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819400"/>
            <a:ext cx="56989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Узагальнення </a:t>
            </a:r>
          </a:p>
          <a:p>
            <a:pPr algn="ctr"/>
            <a:r>
              <a:rPr lang="uk-UA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</a:p>
          <a:p>
            <a:pPr algn="ctr"/>
            <a:r>
              <a:rPr lang="uk-UA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систематизація </a:t>
            </a:r>
          </a:p>
          <a:p>
            <a:pPr algn="ctr"/>
            <a:r>
              <a:rPr lang="uk-UA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вивченого</a:t>
            </a:r>
            <a:endParaRPr lang="ru-RU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Денис\Desktop\модуль4\рисунки\images4.jpeg"/>
          <p:cNvPicPr>
            <a:picLocks noChangeAspect="1" noChangeArrowheads="1"/>
          </p:cNvPicPr>
          <p:nvPr/>
        </p:nvPicPr>
        <p:blipFill>
          <a:blip r:embed="rId2"/>
          <a:srcRect r="10272" b="6250"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2743200"/>
          </a:xfrm>
        </p:spPr>
        <p:txBody>
          <a:bodyPr/>
          <a:lstStyle/>
          <a:p>
            <a:pPr algn="ctr" eaLnBrk="1" hangingPunct="1"/>
            <a:r>
              <a:rPr lang="uk-UA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Арифметична та геометрична прогресії в задачах геометрії</a:t>
            </a:r>
            <a:endParaRPr lang="ru-RU" sz="4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75" y="273050"/>
            <a:ext cx="4878388" cy="8699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rte" pitchFamily="66" charset="0"/>
              </a:rPr>
              <a:t>Задача №1</a:t>
            </a:r>
            <a:endParaRPr lang="ru-RU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rte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391400" cy="48291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200" i="1" dirty="0" smtClean="0">
                <a:latin typeface="Arno Pro" pitchFamily="18" charset="0"/>
              </a:rPr>
              <a:t>У квадрат зі стороною а вписано квадрат, вершинами якого є середини сторін першого квадрата, у другий квадрат вписано третій, вершинами якого є середини сторін другого, і т.д.</a:t>
            </a:r>
          </a:p>
          <a:p>
            <a:pPr algn="ctr" eaLnBrk="1" hangingPunct="1">
              <a:buFont typeface="Wingdings" pitchFamily="2" charset="2"/>
              <a:buNone/>
            </a:pPr>
            <a:endParaRPr lang="uk-UA" sz="3200" i="1" dirty="0" smtClean="0">
              <a:latin typeface="Arno Pro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3200" i="1" dirty="0" smtClean="0">
                <a:latin typeface="Arno Pro" pitchFamily="18" charset="0"/>
              </a:rPr>
              <a:t>Знайдіть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200" i="1" dirty="0" smtClean="0">
                <a:latin typeface="Arno Pro" pitchFamily="18" charset="0"/>
              </a:rPr>
              <a:t>суму площ усіх квадратів.</a:t>
            </a:r>
            <a:endParaRPr lang="ru-RU" sz="3200" i="1" dirty="0" smtClean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i="1" dirty="0" err="1" smtClean="0">
                <a:solidFill>
                  <a:schemeClr val="tx1"/>
                </a:solidFill>
                <a:latin typeface="Arno Pro" pitchFamily="18" charset="0"/>
              </a:rPr>
              <a:t>Розв</a:t>
            </a:r>
            <a:r>
              <a:rPr lang="en-US" sz="4000" i="1" dirty="0" smtClean="0">
                <a:solidFill>
                  <a:schemeClr val="tx1"/>
                </a:solidFill>
                <a:latin typeface="Arno Pro" pitchFamily="18" charset="0"/>
              </a:rPr>
              <a:t>’</a:t>
            </a:r>
            <a:r>
              <a:rPr lang="uk-UA" sz="4000" i="1" dirty="0" err="1" smtClean="0">
                <a:solidFill>
                  <a:schemeClr val="tx1"/>
                </a:solidFill>
                <a:latin typeface="Arno Pro" pitchFamily="18" charset="0"/>
              </a:rPr>
              <a:t>язання</a:t>
            </a:r>
            <a:endParaRPr lang="ru-RU" sz="4000" i="1" dirty="0" smtClean="0">
              <a:solidFill>
                <a:schemeClr val="tx1"/>
              </a:solidFill>
              <a:latin typeface="Arno Pro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24" y="1357314"/>
            <a:ext cx="5629275" cy="52149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Нехай у квадрата зі стороною а і площею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вписали квадрат,вершинами якого є середини сторін першого квадрата, тоді сторона другого квадрата дорівнює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/>
              <a:t>      </a:t>
            </a: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Площа цього квадрата дорівнює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dirty="0" smtClean="0"/>
              <a:t>    </a:t>
            </a:r>
            <a:r>
              <a:rPr lang="en-US" sz="1400" dirty="0" smtClean="0"/>
              <a:t>  </a:t>
            </a: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Площа третього квадрата дорівнюватиме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/>
              <a:t>      </a:t>
            </a: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т.д. площі цих квадратів утворюють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нескінченну геометричну прогресію з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g=1/2. 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ому сума площ квадратів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en-US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graphicFrame>
        <p:nvGraphicFramePr>
          <p:cNvPr id="1026" name="Rectangle 24"/>
          <p:cNvGraphicFramePr>
            <a:graphicFrameLocks/>
          </p:cNvGraphicFramePr>
          <p:nvPr>
            <p:ph sz="quarter" idx="2"/>
          </p:nvPr>
        </p:nvGraphicFramePr>
        <p:xfrm>
          <a:off x="5003800" y="2684463"/>
          <a:ext cx="3322638" cy="0"/>
        </p:xfrm>
        <a:graphic>
          <a:graphicData uri="http://schemas.openxmlformats.org/presentationml/2006/ole">
            <p:oleObj spid="_x0000_s24578" name="Формула" r:id="rId3" imgW="0" imgH="0" progId="Equation.3">
              <p:embed/>
            </p:oleObj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228600" y="1981200"/>
            <a:ext cx="2892425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250826" y="1989139"/>
            <a:ext cx="2881313" cy="2303462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1042989" y="2492376"/>
            <a:ext cx="1225551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3059113" y="19891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3059113" y="4292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3276600" y="1989139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>
            <a:off x="1692275" y="429260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>
            <a:off x="250825" y="429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"/>
          <p:cNvSpPr>
            <a:spLocks noChangeShapeType="1"/>
          </p:cNvSpPr>
          <p:nvPr/>
        </p:nvSpPr>
        <p:spPr bwMode="auto">
          <a:xfrm>
            <a:off x="250825" y="429260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"/>
          <p:cNvSpPr>
            <a:spLocks noChangeShapeType="1"/>
          </p:cNvSpPr>
          <p:nvPr/>
        </p:nvSpPr>
        <p:spPr bwMode="auto">
          <a:xfrm>
            <a:off x="250825" y="4365625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8"/>
          <p:cNvSpPr>
            <a:spLocks noChangeShapeType="1"/>
          </p:cNvSpPr>
          <p:nvPr/>
        </p:nvSpPr>
        <p:spPr bwMode="auto">
          <a:xfrm flipH="1">
            <a:off x="1" y="3141663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9"/>
          <p:cNvSpPr>
            <a:spLocks noChangeShapeType="1"/>
          </p:cNvSpPr>
          <p:nvPr/>
        </p:nvSpPr>
        <p:spPr bwMode="auto">
          <a:xfrm flipH="1">
            <a:off x="1" y="4292600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20"/>
          <p:cNvSpPr>
            <a:spLocks noChangeShapeType="1"/>
          </p:cNvSpPr>
          <p:nvPr/>
        </p:nvSpPr>
        <p:spPr bwMode="auto">
          <a:xfrm>
            <a:off x="179388" y="3141664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21"/>
          <p:cNvSpPr>
            <a:spLocks noChangeShapeType="1"/>
          </p:cNvSpPr>
          <p:nvPr/>
        </p:nvSpPr>
        <p:spPr bwMode="auto">
          <a:xfrm flipV="1">
            <a:off x="250825" y="170021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22"/>
          <p:cNvSpPr>
            <a:spLocks noChangeShapeType="1"/>
          </p:cNvSpPr>
          <p:nvPr/>
        </p:nvSpPr>
        <p:spPr bwMode="auto">
          <a:xfrm flipV="1">
            <a:off x="3132139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23"/>
          <p:cNvSpPr>
            <a:spLocks noChangeShapeType="1"/>
          </p:cNvSpPr>
          <p:nvPr/>
        </p:nvSpPr>
        <p:spPr bwMode="auto">
          <a:xfrm>
            <a:off x="250826" y="1844675"/>
            <a:ext cx="288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46" name="Picture 9" descr="C:\Users\Денис\Pictures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5000"/>
            <a:ext cx="2255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10" descr="C:\Users\Денис\Pictures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9" y="2857501"/>
            <a:ext cx="8715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11" descr="C:\Users\Денис\Pictures\Рисунок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657600"/>
            <a:ext cx="8778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12" descr="C:\Users\Денис\Pictures\Рисунок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257800"/>
            <a:ext cx="1597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Ростислав\Рабочий стол\історичні памятки\до хортиці з ісорії козачтва\horticy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4343400" cy="4343400"/>
          </a:xfrm>
          <a:prstGeom prst="rect">
            <a:avLst/>
          </a:prstGeom>
          <a:noFill/>
        </p:spPr>
      </p:pic>
      <p:pic>
        <p:nvPicPr>
          <p:cNvPr id="9219" name="Picture 3" descr="C:\Documents and Settings\Ростислав\Рабочий стол\історичні памятки\до хортиці з ісорії козачтва\horticya-kurg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4038600" cy="3733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3453" y="5657672"/>
            <a:ext cx="28661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Хортиця-кургани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533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Музей історії </a:t>
            </a:r>
          </a:p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запорізького козацтва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икроск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5791198" cy="3505199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Арифметична та геометрична прогресії в задачах з біології</a:t>
            </a:r>
            <a:endParaRPr lang="ru-RU" sz="4000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акте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77887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FF0000"/>
                </a:solidFill>
                <a:latin typeface="Forte" pitchFamily="66" charset="0"/>
              </a:rPr>
              <a:t>Задача №1</a:t>
            </a:r>
            <a:endParaRPr lang="ru-RU" i="1" dirty="0" smtClean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1357314"/>
            <a:ext cx="8964612" cy="531177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Бактерія, потрапивши в організм, </a:t>
            </a: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до кінця 20-ї хвилини ділиться на дві, </a:t>
            </a: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кожна з них до кінця 20-ї хвилини знов ділиться на дві і т.д. </a:t>
            </a:r>
          </a:p>
          <a:p>
            <a:pPr marL="0" indent="0" algn="ctr">
              <a:buFontTx/>
              <a:buNone/>
              <a:defRPr/>
            </a:pPr>
            <a:endParaRPr lang="uk-UA" sz="3200" b="1" i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</a:endParaRP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Скільки бактерій стане в організмі </a:t>
            </a: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через добу?</a:t>
            </a:r>
            <a:endParaRPr lang="ru-RU" sz="3200" b="1" i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акте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47739"/>
          </a:xfrm>
        </p:spPr>
        <p:txBody>
          <a:bodyPr/>
          <a:lstStyle/>
          <a:p>
            <a:pPr algn="ctr"/>
            <a:r>
              <a:rPr lang="uk-UA" sz="4900" i="1" dirty="0" err="1" smtClean="0">
                <a:solidFill>
                  <a:srgbClr val="FF6600"/>
                </a:solidFill>
                <a:latin typeface="Arno Pro" pitchFamily="18" charset="0"/>
              </a:rPr>
              <a:t>Розв</a:t>
            </a:r>
            <a:r>
              <a:rPr lang="en-US" sz="4900" i="1" dirty="0" smtClean="0">
                <a:solidFill>
                  <a:srgbClr val="FF6600"/>
                </a:solidFill>
              </a:rPr>
              <a:t>’</a:t>
            </a:r>
            <a:r>
              <a:rPr lang="uk-UA" sz="4900" i="1" dirty="0" err="1" smtClean="0">
                <a:solidFill>
                  <a:srgbClr val="FF6600"/>
                </a:solidFill>
                <a:latin typeface="Arno Pro" pitchFamily="18" charset="0"/>
              </a:rPr>
              <a:t>язання</a:t>
            </a:r>
            <a:endParaRPr lang="ru-RU" sz="4900" i="1" dirty="0" smtClean="0">
              <a:solidFill>
                <a:srgbClr val="FF6600"/>
              </a:solidFill>
              <a:latin typeface="Arno Pro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57313"/>
            <a:ext cx="9144000" cy="509587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1доба=24год.; 24год.=1440хв.; 1440:20=72</a:t>
            </a: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умовою задачі отримаємо геометричну прогресію: 1;2;4;8;…;</a:t>
            </a:r>
          </a:p>
          <a:p>
            <a:pPr marL="0" indent="0" algn="ctr">
              <a:buFontTx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b1=1, q=2</a:t>
            </a:r>
          </a:p>
          <a:p>
            <a:pPr marL="0" indent="0" algn="ctr">
              <a:buFontTx/>
              <a:buNone/>
              <a:defRPr/>
            </a:pP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200" b="1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=((b</a:t>
            </a:r>
            <a:r>
              <a:rPr lang="en-US" sz="32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(q</a:t>
            </a:r>
            <a:r>
              <a:rPr lang="en-US" sz="3200" b="1" i="1" baseline="4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-1)):q-1)=((1*(</a:t>
            </a: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uk-UA" sz="3200" b="1" i="1" baseline="4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-1)):1)= </a:t>
            </a: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uk-UA" sz="3200" b="1" i="1" baseline="4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-1= </a:t>
            </a: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uk-UA" sz="3200" b="1" i="1" baseline="4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бактерії)</a:t>
            </a:r>
          </a:p>
          <a:p>
            <a:pPr marL="0" indent="0" algn="ctr">
              <a:buFontTx/>
              <a:buNone/>
              <a:defRPr/>
            </a:pPr>
            <a:endParaRPr lang="uk-UA" sz="32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Відповідь:</a:t>
            </a:r>
          </a:p>
          <a:p>
            <a:pPr marL="0" indent="0" algn="ctr">
              <a:buFontTx/>
              <a:buNone/>
              <a:defRPr/>
            </a:pPr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організмі за добу буде 2</a:t>
            </a:r>
            <a:r>
              <a:rPr lang="uk-UA" sz="3200" b="1" i="1" baseline="4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</a:t>
            </a:r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бактерій.</a:t>
            </a:r>
            <a:endParaRPr lang="ru-RU" sz="3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Ростислав\Рабочий стол\історичні памятки\до хортиці з ісорії козачтва\horticya-protov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1"/>
            <a:ext cx="4343399" cy="4343399"/>
          </a:xfrm>
          <a:prstGeom prst="rect">
            <a:avLst/>
          </a:prstGeom>
          <a:noFill/>
        </p:spPr>
      </p:pic>
      <p:pic>
        <p:nvPicPr>
          <p:cNvPr id="10244" name="Picture 4" descr="C:\Documents and Settings\Ростислав\Рабочий стол\історичні памятки\до хортиці з ісорії козачтва\horticya-say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1795"/>
            <a:ext cx="4397902" cy="42738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2000" y="4876801"/>
            <a:ext cx="2595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ПРОТОВЧЕ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838200" y="914400"/>
            <a:ext cx="7467600" cy="4495800"/>
          </a:xfrm>
          <a:prstGeom prst="cloudCallout">
            <a:avLst>
              <a:gd name="adj1" fmla="val -42294"/>
              <a:gd name="adj2" fmla="val 6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/>
              <a:t>КАРУСЕЛЬ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9"/>
          <p:cNvSpPr>
            <a:spLocks noChangeArrowheads="1"/>
          </p:cNvSpPr>
          <p:nvPr/>
        </p:nvSpPr>
        <p:spPr bwMode="auto">
          <a:xfrm>
            <a:off x="250826" y="5661026"/>
            <a:ext cx="8642351" cy="792163"/>
          </a:xfrm>
          <a:prstGeom prst="rect">
            <a:avLst/>
          </a:prstGeom>
          <a:solidFill>
            <a:srgbClr val="F5D7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78"/>
          <p:cNvSpPr>
            <a:spLocks noChangeArrowheads="1"/>
          </p:cNvSpPr>
          <p:nvPr/>
        </p:nvSpPr>
        <p:spPr bwMode="auto">
          <a:xfrm>
            <a:off x="250826" y="4652964"/>
            <a:ext cx="8642351" cy="863600"/>
          </a:xfrm>
          <a:prstGeom prst="rect">
            <a:avLst/>
          </a:prstGeom>
          <a:solidFill>
            <a:srgbClr val="D4F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76"/>
          <p:cNvSpPr>
            <a:spLocks noChangeArrowheads="1"/>
          </p:cNvSpPr>
          <p:nvPr/>
        </p:nvSpPr>
        <p:spPr bwMode="auto">
          <a:xfrm>
            <a:off x="250826" y="3860801"/>
            <a:ext cx="8642351" cy="720725"/>
          </a:xfrm>
          <a:prstGeom prst="rect">
            <a:avLst/>
          </a:prstGeom>
          <a:solidFill>
            <a:srgbClr val="D0FA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75"/>
          <p:cNvSpPr>
            <a:spLocks noChangeArrowheads="1"/>
          </p:cNvSpPr>
          <p:nvPr/>
        </p:nvSpPr>
        <p:spPr bwMode="auto">
          <a:xfrm>
            <a:off x="250826" y="2924175"/>
            <a:ext cx="8642351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74"/>
          <p:cNvSpPr>
            <a:spLocks noChangeArrowheads="1"/>
          </p:cNvSpPr>
          <p:nvPr/>
        </p:nvSpPr>
        <p:spPr bwMode="auto">
          <a:xfrm>
            <a:off x="250826" y="1989138"/>
            <a:ext cx="8642351" cy="7921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3"/>
          <p:cNvSpPr>
            <a:spLocks noChangeArrowheads="1"/>
          </p:cNvSpPr>
          <p:nvPr/>
        </p:nvSpPr>
        <p:spPr bwMode="auto">
          <a:xfrm>
            <a:off x="250826" y="981076"/>
            <a:ext cx="8642351" cy="792163"/>
          </a:xfrm>
          <a:prstGeom prst="rect">
            <a:avLst/>
          </a:prstGeom>
          <a:solidFill>
            <a:srgbClr val="EFF1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72"/>
          <p:cNvSpPr>
            <a:spLocks noChangeArrowheads="1"/>
          </p:cNvSpPr>
          <p:nvPr/>
        </p:nvSpPr>
        <p:spPr bwMode="auto">
          <a:xfrm>
            <a:off x="250826" y="188914"/>
            <a:ext cx="8642351" cy="7191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49"/>
          <p:cNvSpPr>
            <a:spLocks noChangeArrowheads="1"/>
          </p:cNvSpPr>
          <p:nvPr/>
        </p:nvSpPr>
        <p:spPr bwMode="auto">
          <a:xfrm>
            <a:off x="468313" y="333375"/>
            <a:ext cx="2195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1.. </a:t>
            </a:r>
            <a:r>
              <a:rPr lang="ru-RU" sz="2400" b="1" dirty="0">
                <a:latin typeface="Times New Roman" pitchFamily="18" charset="0"/>
              </a:rPr>
              <a:t>Дано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3562" name="Рисунок 1" descr="Image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2" descr="Image7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1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" descr="Image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9" y="333376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50"/>
          <p:cNvSpPr>
            <a:spLocks noChangeArrowheads="1"/>
          </p:cNvSpPr>
          <p:nvPr/>
        </p:nvSpPr>
        <p:spPr bwMode="auto">
          <a:xfrm>
            <a:off x="3276600" y="333375"/>
            <a:ext cx="4895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 – 3, 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 4.</a:t>
            </a:r>
            <a:r>
              <a:rPr lang="uk-UA" sz="2400" b="1">
                <a:latin typeface="Times New Roman" pitchFamily="18" charset="0"/>
              </a:rPr>
              <a:t>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а</a:t>
            </a:r>
            <a:r>
              <a:rPr lang="ru-RU" sz="2400" b="1" baseline="-30000"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?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23566" name="Rectangle 52"/>
          <p:cNvSpPr>
            <a:spLocks noChangeArrowheads="1"/>
          </p:cNvSpPr>
          <p:nvPr/>
        </p:nvSpPr>
        <p:spPr bwMode="auto">
          <a:xfrm>
            <a:off x="468313" y="981076"/>
            <a:ext cx="13692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2..Дано: </a:t>
            </a:r>
            <a:endParaRPr lang="ru-RU" sz="2400" b="1">
              <a:latin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n ) 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23567" name="Рисунок 2" descr="Image7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4" y="1052514"/>
            <a:ext cx="5048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Rectangle 53"/>
          <p:cNvSpPr>
            <a:spLocks noChangeArrowheads="1"/>
          </p:cNvSpPr>
          <p:nvPr/>
        </p:nvSpPr>
        <p:spPr bwMode="auto">
          <a:xfrm>
            <a:off x="2484437" y="1052514"/>
            <a:ext cx="612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000">
                <a:latin typeface="Verdana" pitchFamily="34" charset="0"/>
                <a:cs typeface="Times New Roman" pitchFamily="18" charset="0"/>
              </a:rPr>
              <a:t>, </a:t>
            </a:r>
            <a:r>
              <a:rPr lang="ru-RU" sz="32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ru-RU" sz="24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48;24;-12;…- нескінчена</a:t>
            </a:r>
            <a:r>
              <a:rPr lang="ru-RU" sz="2400" b="1">
                <a:latin typeface="Times New Roman" pitchFamily="18" charset="0"/>
              </a:rPr>
              <a:t>.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Знайти: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/>
              <a:t> </a:t>
            </a:r>
            <a:r>
              <a:rPr lang="ru-RU" sz="2400" b="1">
                <a:latin typeface="Times New Roman" pitchFamily="18" charset="0"/>
              </a:rPr>
              <a:t>-? </a:t>
            </a:r>
          </a:p>
        </p:txBody>
      </p:sp>
      <p:sp>
        <p:nvSpPr>
          <p:cNvPr id="23569" name="Rectangle 56"/>
          <p:cNvSpPr>
            <a:spLocks noChangeArrowheads="1"/>
          </p:cNvSpPr>
          <p:nvPr/>
        </p:nvSpPr>
        <p:spPr bwMode="auto">
          <a:xfrm>
            <a:off x="395288" y="1989139"/>
            <a:ext cx="13692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3..Дано: </a:t>
            </a:r>
            <a:endParaRPr lang="ru-RU" sz="2400" b="1">
              <a:latin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n )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23570" name="Рисунок 3" descr="Image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1" y="2133601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Rectangle 57"/>
          <p:cNvSpPr>
            <a:spLocks noChangeArrowheads="1"/>
          </p:cNvSpPr>
          <p:nvPr/>
        </p:nvSpPr>
        <p:spPr bwMode="auto">
          <a:xfrm>
            <a:off x="2484439" y="2060575"/>
            <a:ext cx="6264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= 2,4 ; 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= 6.</a:t>
            </a:r>
            <a:r>
              <a:rPr lang="uk-UA" sz="2400" b="1">
                <a:latin typeface="Times New Roman" pitchFamily="18" charset="0"/>
              </a:rPr>
              <a:t>        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d -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>
                <a:latin typeface="Times New Roman" pitchFamily="18" charset="0"/>
              </a:rPr>
              <a:t> </a:t>
            </a:r>
          </a:p>
        </p:txBody>
      </p:sp>
      <p:sp>
        <p:nvSpPr>
          <p:cNvPr id="23572" name="Rectangle 59"/>
          <p:cNvSpPr>
            <a:spLocks noChangeArrowheads="1"/>
          </p:cNvSpPr>
          <p:nvPr/>
        </p:nvSpPr>
        <p:spPr bwMode="auto">
          <a:xfrm>
            <a:off x="250826" y="2852739"/>
            <a:ext cx="1292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4..Дано:</a:t>
            </a:r>
            <a:endParaRPr lang="ru-RU" sz="2400" b="1">
              <a:latin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n ) 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23573" name="Рисунок 4" descr="Image7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6" y="2924176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4" name="Rectangle 60"/>
          <p:cNvSpPr>
            <a:spLocks noChangeArrowheads="1"/>
          </p:cNvSpPr>
          <p:nvPr/>
        </p:nvSpPr>
        <p:spPr bwMode="auto">
          <a:xfrm>
            <a:off x="2916239" y="2997201"/>
            <a:ext cx="5688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 &gt;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0, 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4, 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k-UA" sz="2400" b="1">
                <a:latin typeface="Times New Roman" pitchFamily="18" charset="0"/>
              </a:rPr>
              <a:t>   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b</a:t>
            </a:r>
            <a:r>
              <a:rPr lang="ru-RU" sz="2400" b="1" i="1" baseline="-30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– ?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23575" name="Rectangle 62"/>
          <p:cNvSpPr>
            <a:spLocks noChangeArrowheads="1"/>
          </p:cNvSpPr>
          <p:nvPr/>
        </p:nvSpPr>
        <p:spPr bwMode="auto">
          <a:xfrm>
            <a:off x="395288" y="3716339"/>
            <a:ext cx="185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5..Дано: 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n )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23576" name="Рисунок 5" descr="Image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4" y="3933825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339977" y="3933825"/>
            <a:ext cx="504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000" i="1"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= 28, 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3000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= 4.</a:t>
            </a:r>
            <a:r>
              <a:rPr lang="uk-UA" sz="2400" b="1">
                <a:latin typeface="Times New Roman" pitchFamily="18" charset="0"/>
              </a:rPr>
              <a:t>   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d -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>
                <a:latin typeface="Times New Roman" pitchFamily="18" charset="0"/>
              </a:rPr>
              <a:t>  </a:t>
            </a:r>
          </a:p>
        </p:txBody>
      </p:sp>
      <p:pic>
        <p:nvPicPr>
          <p:cNvPr id="23578" name="Рисунок 6" descr="Image7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7" y="4724400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Рисунок 7" descr="Image78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652964"/>
            <a:ext cx="83185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Rectangle 66"/>
          <p:cNvSpPr>
            <a:spLocks noChangeArrowheads="1"/>
          </p:cNvSpPr>
          <p:nvPr/>
        </p:nvSpPr>
        <p:spPr bwMode="auto">
          <a:xfrm>
            <a:off x="395289" y="4581526"/>
            <a:ext cx="1368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6..Дано: </a:t>
            </a:r>
            <a:endParaRPr lang="ru-RU" sz="2400" b="1">
              <a:latin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30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n ) 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3581" name="Rectangle 67"/>
          <p:cNvSpPr>
            <a:spLocks noChangeArrowheads="1"/>
          </p:cNvSpPr>
          <p:nvPr/>
        </p:nvSpPr>
        <p:spPr bwMode="auto">
          <a:xfrm>
            <a:off x="1835151" y="5300664"/>
            <a:ext cx="608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000">
                <a:latin typeface="Arial" charset="0"/>
                <a:cs typeface="Times New Roman" pitchFamily="18" charset="0"/>
              </a:rPr>
              <a:t>,</a:t>
            </a:r>
            <a:r>
              <a:rPr lang="ru-RU" sz="1000">
                <a:latin typeface="Verdana" pitchFamily="34" charset="0"/>
                <a:cs typeface="Times New Roman" pitchFamily="18" charset="0"/>
              </a:rPr>
              <a:t> </a:t>
            </a:r>
            <a:endParaRPr lang="ru-RU">
              <a:latin typeface="Verdana" pitchFamily="34" charset="0"/>
            </a:endParaRPr>
          </a:p>
        </p:txBody>
      </p:sp>
      <p:sp>
        <p:nvSpPr>
          <p:cNvPr id="23582" name="Rectangle 68"/>
          <p:cNvSpPr>
            <a:spLocks noChangeArrowheads="1"/>
          </p:cNvSpPr>
          <p:nvPr/>
        </p:nvSpPr>
        <p:spPr bwMode="auto">
          <a:xfrm>
            <a:off x="3563939" y="4724400"/>
            <a:ext cx="388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000" i="1">
                <a:latin typeface="Verdana" pitchFamily="34" charset="0"/>
                <a:cs typeface="Times New Roman" pitchFamily="18" charset="0"/>
              </a:rPr>
              <a:t> </a:t>
            </a:r>
            <a:r>
              <a:rPr lang="uk-UA" sz="1000" i="1">
                <a:latin typeface="Verdana" pitchFamily="34" charset="0"/>
                <a:cs typeface="Times New Roman" pitchFamily="18" charset="0"/>
              </a:rPr>
              <a:t>   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q = 2.</a:t>
            </a:r>
            <a:r>
              <a:rPr lang="uk-UA" sz="2400" b="1">
                <a:latin typeface="Times New Roman" pitchFamily="18" charset="0"/>
              </a:rPr>
              <a:t>    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b</a:t>
            </a:r>
            <a:r>
              <a:rPr lang="ru-RU" sz="2400" b="1" i="1" baseline="-30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 – ?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23583" name="Rectangle 70"/>
          <p:cNvSpPr>
            <a:spLocks noChangeArrowheads="1"/>
          </p:cNvSpPr>
          <p:nvPr/>
        </p:nvSpPr>
        <p:spPr bwMode="auto">
          <a:xfrm>
            <a:off x="539751" y="5661025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7..Дано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baseline="-30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 )</a:t>
            </a:r>
            <a:endParaRPr lang="en-US" sz="2400" b="1">
              <a:latin typeface="Times New Roman" pitchFamily="18" charset="0"/>
            </a:endParaRPr>
          </a:p>
        </p:txBody>
      </p:sp>
      <p:pic>
        <p:nvPicPr>
          <p:cNvPr id="23584" name="Рисунок 8" descr="Image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4" y="5734051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5" name="Rectangle 71"/>
          <p:cNvSpPr>
            <a:spLocks noChangeArrowheads="1"/>
          </p:cNvSpPr>
          <p:nvPr/>
        </p:nvSpPr>
        <p:spPr bwMode="auto">
          <a:xfrm>
            <a:off x="3024189" y="5661025"/>
            <a:ext cx="6119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i="1"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= 3n + 5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</a:rPr>
              <a:t>        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en-US" sz="2400" b="1" i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S</a:t>
            </a:r>
            <a:r>
              <a:rPr lang="en-US" sz="2400" b="1" i="1" baseline="-30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10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–?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1"/>
            <a:ext cx="6400800" cy="46275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4400" dirty="0" smtClean="0"/>
              <a:t>1.  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називають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числовою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послідовністю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2.  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Які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способи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задавання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числових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послідовностей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ви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err="1" smtClean="0">
                <a:latin typeface="Batang" pitchFamily="18" charset="-127"/>
                <a:ea typeface="Batang" pitchFamily="18" charset="-127"/>
              </a:rPr>
              <a:t>знаєте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>? 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763714" y="333376"/>
            <a:ext cx="5545137" cy="95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 Antiqua"/>
              </a:rPr>
              <a:t>Згадаємо</a:t>
            </a:r>
          </a:p>
        </p:txBody>
      </p:sp>
      <p:pic>
        <p:nvPicPr>
          <p:cNvPr id="16388" name="Picture 6" descr="BOOK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1" y="260350"/>
            <a:ext cx="11715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mels_question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56301" y="3573463"/>
            <a:ext cx="3187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Ростислав\Рабочий стол\історичні памятки\до хортиці з ісорії козачтва\horticya-skif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38200"/>
            <a:ext cx="3657600" cy="3621024"/>
          </a:xfrm>
          <a:prstGeom prst="rect">
            <a:avLst/>
          </a:prstGeom>
          <a:noFill/>
        </p:spPr>
      </p:pic>
      <p:pic>
        <p:nvPicPr>
          <p:cNvPr id="11267" name="Picture 3" descr="C:\Documents and Settings\Ростислав\Рабочий стол\історичні памятки\до хортиці з ісорії козачтва\horticya-taras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581400" cy="358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24401" y="4648200"/>
            <a:ext cx="40655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СКІФСЬКИЙ</a:t>
            </a:r>
          </a:p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СТАН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2" y="381000"/>
            <a:ext cx="3855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ТАРАСОВА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СТЕЖКА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62600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78250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09600" y="533400"/>
            <a:ext cx="7010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Пишайтеся </a:t>
            </a:r>
          </a:p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тим,що Ви живете на Україні серед таких чудес і краси.</a:t>
            </a:r>
          </a:p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Бережіть земну красу!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Софіївський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парк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C:\Documents and Settings\Ростислав\Рабочий стол\історичні памятки\софіївка\sofii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4267199" cy="4095750"/>
          </a:xfrm>
          <a:prstGeom prst="rect">
            <a:avLst/>
          </a:prstGeom>
          <a:noFill/>
        </p:spPr>
      </p:pic>
      <p:pic>
        <p:nvPicPr>
          <p:cNvPr id="1027" name="Picture 3" descr="C:\Documents and Settings\Ростислав\Рабочий стол\історичні памятки\софіївка\sofiyi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399" cy="3581399"/>
          </a:xfrm>
          <a:prstGeom prst="rect">
            <a:avLst/>
          </a:prstGeom>
          <a:noFill/>
        </p:spPr>
      </p:pic>
      <p:pic>
        <p:nvPicPr>
          <p:cNvPr id="1028" name="Picture 4" descr="C:\Documents and Settings\Ростислав\Рабочий стол\історичні памятки\софіївка\sofiyiv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81400"/>
            <a:ext cx="4876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1</a:t>
            </a:r>
            <a:r>
              <a:rPr lang="ru-RU" sz="5400" dirty="0" smtClean="0">
                <a:latin typeface="+mn-lt"/>
              </a:rPr>
              <a:t>. </a:t>
            </a:r>
            <a:r>
              <a:rPr lang="ru-RU" dirty="0" smtClean="0">
                <a:latin typeface="+mn-lt"/>
              </a:rPr>
              <a:t>Дайте о</a:t>
            </a:r>
            <a:r>
              <a:rPr lang="uk-UA" dirty="0" smtClean="0">
                <a:latin typeface="+mn-lt"/>
              </a:rPr>
              <a:t>значення</a:t>
            </a:r>
            <a:r>
              <a:rPr lang="ru-RU" dirty="0" smtClean="0">
                <a:latin typeface="+mn-lt"/>
              </a:rPr>
              <a:t> арифметичної  прогресії.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43201"/>
            <a:ext cx="65532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400" i="1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4400" i="1" dirty="0" smtClean="0">
                <a:solidFill>
                  <a:schemeClr val="tx2"/>
                </a:solidFill>
              </a:rPr>
              <a:t>:</a:t>
            </a:r>
            <a:r>
              <a:rPr lang="ru-RU" sz="4400" i="1" dirty="0" smtClean="0">
                <a:solidFill>
                  <a:srgbClr val="FF3300"/>
                </a:solidFill>
              </a:rPr>
              <a:t> </a:t>
            </a:r>
            <a:r>
              <a:rPr lang="ru-RU" i="1" dirty="0" err="1" smtClean="0"/>
              <a:t>Арифметичною</a:t>
            </a:r>
            <a:r>
              <a:rPr lang="ru-RU" i="1" dirty="0" smtClean="0"/>
              <a:t> </a:t>
            </a:r>
            <a:r>
              <a:rPr lang="ru-RU" i="1" dirty="0" err="1" smtClean="0"/>
              <a:t>прогресією</a:t>
            </a:r>
            <a:r>
              <a:rPr lang="ru-RU" i="1" dirty="0" smtClean="0"/>
              <a:t> </a:t>
            </a:r>
            <a:r>
              <a:rPr lang="ru-RU" i="1" dirty="0" err="1" smtClean="0"/>
              <a:t>називається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числова</a:t>
            </a:r>
            <a:r>
              <a:rPr lang="ru-RU" i="1" dirty="0" smtClean="0"/>
              <a:t> </a:t>
            </a:r>
            <a:r>
              <a:rPr lang="ru-RU" i="1" dirty="0" err="1" smtClean="0"/>
              <a:t>послідовність</a:t>
            </a:r>
            <a:r>
              <a:rPr lang="ru-RU" i="1" dirty="0" smtClean="0"/>
              <a:t>, </a:t>
            </a:r>
            <a:r>
              <a:rPr lang="ru-RU" i="1" dirty="0" err="1" smtClean="0"/>
              <a:t>кожний</a:t>
            </a:r>
            <a:r>
              <a:rPr lang="ru-RU" i="1" dirty="0" smtClean="0"/>
              <a:t> член </a:t>
            </a:r>
            <a:r>
              <a:rPr lang="ru-RU" i="1" dirty="0" err="1" smtClean="0"/>
              <a:t>якої</a:t>
            </a:r>
            <a:r>
              <a:rPr lang="ru-RU" i="1" dirty="0" smtClean="0"/>
              <a:t>, </a:t>
            </a:r>
            <a:r>
              <a:rPr lang="ru-RU" i="1" dirty="0" err="1" smtClean="0"/>
              <a:t>начинаючи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другого, </a:t>
            </a:r>
            <a:r>
              <a:rPr lang="ru-RU" i="1" dirty="0" err="1" smtClean="0"/>
              <a:t>дорівнює</a:t>
            </a:r>
            <a:r>
              <a:rPr lang="ru-RU" i="1" dirty="0" smtClean="0"/>
              <a:t> </a:t>
            </a:r>
            <a:r>
              <a:rPr lang="ru-RU" i="1" dirty="0" err="1" smtClean="0"/>
              <a:t>попередньому</a:t>
            </a:r>
            <a:r>
              <a:rPr lang="ru-RU" i="1" dirty="0" smtClean="0"/>
              <a:t>, до </a:t>
            </a:r>
            <a:r>
              <a:rPr lang="ru-RU" i="1" dirty="0" err="1" smtClean="0"/>
              <a:t>якого</a:t>
            </a:r>
            <a:r>
              <a:rPr lang="ru-RU" i="1" dirty="0" smtClean="0"/>
              <a:t> </a:t>
            </a:r>
            <a:r>
              <a:rPr lang="ru-RU" i="1" dirty="0" err="1" smtClean="0"/>
              <a:t>додається</a:t>
            </a:r>
            <a:r>
              <a:rPr lang="ru-RU" i="1" dirty="0" smtClean="0"/>
              <a:t> </a:t>
            </a:r>
            <a:r>
              <a:rPr lang="ru-RU" i="1" dirty="0" err="1" smtClean="0"/>
              <a:t>одне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те ж число.</a:t>
            </a:r>
          </a:p>
          <a:p>
            <a:pPr eaLnBrk="1" hangingPunct="1"/>
            <a:endParaRPr lang="ru-RU" dirty="0" smtClean="0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143000" y="5486400"/>
          <a:ext cx="3744913" cy="992188"/>
        </p:xfrm>
        <a:graphic>
          <a:graphicData uri="http://schemas.openxmlformats.org/presentationml/2006/ole">
            <p:oleObj spid="_x0000_s18434" name="Microsoft Equation 3.0" r:id="rId3" imgW="838200" imgH="228600" progId="Equation.3">
              <p:embed/>
            </p:oleObj>
          </a:graphicData>
        </a:graphic>
      </p:graphicFrame>
      <p:pic>
        <p:nvPicPr>
          <p:cNvPr id="1030" name="Picture 19" descr="2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708400"/>
            <a:ext cx="3276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990600" y="381001"/>
            <a:ext cx="684834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Крос-опитування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696200" cy="18589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2. Що називають різницею арифметичної прогресії? Як позначають?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57401"/>
            <a:ext cx="7467600" cy="3078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400" i="1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4400" i="1" dirty="0" smtClean="0">
                <a:solidFill>
                  <a:schemeClr val="tx2"/>
                </a:solidFill>
              </a:rPr>
              <a:t>:</a:t>
            </a:r>
            <a:r>
              <a:rPr lang="ru-RU" sz="4400" i="1" dirty="0" smtClean="0"/>
              <a:t>  </a:t>
            </a:r>
            <a:r>
              <a:rPr lang="ru-RU" i="1" dirty="0" err="1" smtClean="0"/>
              <a:t>це</a:t>
            </a:r>
            <a:r>
              <a:rPr lang="ru-RU" i="1" dirty="0" smtClean="0"/>
              <a:t> число, яке </a:t>
            </a:r>
            <a:r>
              <a:rPr lang="ru-RU" i="1" dirty="0" err="1" smtClean="0"/>
              <a:t>показує</a:t>
            </a:r>
            <a:r>
              <a:rPr lang="ru-RU" i="1" dirty="0" smtClean="0"/>
              <a:t> на </a:t>
            </a:r>
            <a:r>
              <a:rPr lang="ru-RU" i="1" dirty="0" err="1" smtClean="0"/>
              <a:t>скільки</a:t>
            </a:r>
            <a:r>
              <a:rPr lang="ru-RU" i="1" dirty="0" smtClean="0"/>
              <a:t> </a:t>
            </a:r>
            <a:r>
              <a:rPr lang="ru-RU" i="1" dirty="0" err="1" smtClean="0"/>
              <a:t>кожний</a:t>
            </a:r>
            <a:r>
              <a:rPr lang="ru-RU" i="1" dirty="0" smtClean="0"/>
              <a:t> </a:t>
            </a:r>
            <a:r>
              <a:rPr lang="ru-RU" i="1" dirty="0" err="1" smtClean="0"/>
              <a:t>наступний</a:t>
            </a:r>
            <a:r>
              <a:rPr lang="ru-RU" i="1" dirty="0" smtClean="0"/>
              <a:t> член </a:t>
            </a:r>
            <a:r>
              <a:rPr lang="ru-RU" i="1" dirty="0" err="1" smtClean="0"/>
              <a:t>більший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менший</a:t>
            </a:r>
            <a:r>
              <a:rPr lang="ru-RU" i="1" dirty="0" smtClean="0"/>
              <a:t> </a:t>
            </a:r>
            <a:r>
              <a:rPr lang="ru-RU" i="1" dirty="0" err="1" smtClean="0"/>
              <a:t>попереднього</a:t>
            </a:r>
            <a:r>
              <a:rPr lang="ru-RU" i="1" dirty="0" smtClean="0"/>
              <a:t>. </a:t>
            </a:r>
            <a:r>
              <a:rPr lang="ru-RU" i="1" dirty="0" err="1" smtClean="0"/>
              <a:t>Позначають</a:t>
            </a:r>
            <a:r>
              <a:rPr lang="ru-RU" i="1" dirty="0" smtClean="0"/>
              <a:t> буквою </a:t>
            </a:r>
            <a:r>
              <a:rPr lang="en-US" i="1" dirty="0" smtClean="0"/>
              <a:t>d</a:t>
            </a:r>
            <a:r>
              <a:rPr lang="ru-RU" i="1" dirty="0" smtClean="0"/>
              <a:t>.</a:t>
            </a:r>
          </a:p>
        </p:txBody>
      </p:sp>
      <p:pic>
        <p:nvPicPr>
          <p:cNvPr id="10244" name="Picture 19" descr="2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14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2053" name="Picture 19" descr="29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4191000"/>
            <a:ext cx="2743200" cy="2400300"/>
          </a:xfrm>
          <a:noFill/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81000" y="2590800"/>
          <a:ext cx="7848599" cy="1603375"/>
        </p:xfrm>
        <a:graphic>
          <a:graphicData uri="http://schemas.openxmlformats.org/presentationml/2006/ole">
            <p:oleObj spid="_x0000_s19458" name="Формула" r:id="rId4" imgW="1193800" imgH="2286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" y="381000"/>
            <a:ext cx="777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Назвати формулу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uk-UA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-члена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арифметичної прогресії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438</TotalTime>
  <Words>1240</Words>
  <PresentationFormat>Экран (4:3)</PresentationFormat>
  <Paragraphs>285</Paragraphs>
  <Slides>51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Изящная</vt:lpstr>
      <vt:lpstr>Document</vt:lpstr>
      <vt:lpstr>Microsoft Equation 3.0</vt:lpstr>
      <vt:lpstr>Формула</vt:lpstr>
      <vt:lpstr>Доброго дня!</vt:lpstr>
      <vt:lpstr>Слайд 2</vt:lpstr>
      <vt:lpstr>Слайд 3</vt:lpstr>
      <vt:lpstr>Слайд 4</vt:lpstr>
      <vt:lpstr>Слайд 5</vt:lpstr>
      <vt:lpstr>Софіївський парк</vt:lpstr>
      <vt:lpstr>1. Дайте означення арифметичної  прогресії.</vt:lpstr>
      <vt:lpstr>2. Що називають різницею арифметичної прогресії? Як позначають?</vt:lpstr>
      <vt:lpstr> </vt:lpstr>
      <vt:lpstr>4. Формула суми  - перших членів арифметичної прогресії. </vt:lpstr>
      <vt:lpstr>5. Які властивості арифметичної прогресії?</vt:lpstr>
      <vt:lpstr>6. Які бувають арифметичні прогресії?</vt:lpstr>
      <vt:lpstr>Херсон Таврійський</vt:lpstr>
      <vt:lpstr>Слайд 14</vt:lpstr>
      <vt:lpstr>Слайд 15</vt:lpstr>
      <vt:lpstr>Слайд 16</vt:lpstr>
      <vt:lpstr>Слайд 17</vt:lpstr>
      <vt:lpstr>   </vt:lpstr>
      <vt:lpstr> </vt:lpstr>
      <vt:lpstr>Хотинська хортиця</vt:lpstr>
      <vt:lpstr>Слайд 21</vt:lpstr>
      <vt:lpstr>Слайд 22</vt:lpstr>
      <vt:lpstr>Слайд 23</vt:lpstr>
      <vt:lpstr>Слайд 24</vt:lpstr>
      <vt:lpstr>Хотинська  хортиця</vt:lpstr>
      <vt:lpstr>Слайд 26</vt:lpstr>
      <vt:lpstr>1</vt:lpstr>
      <vt:lpstr>6</vt:lpstr>
      <vt:lpstr>Слайд 29</vt:lpstr>
      <vt:lpstr>КИЄВО-ПЕЧЕРСЬКА ЛАВРА</vt:lpstr>
      <vt:lpstr>Слайд 31</vt:lpstr>
      <vt:lpstr>СОФІЯ КИЇВСЬКА</vt:lpstr>
      <vt:lpstr>Слайд 33</vt:lpstr>
      <vt:lpstr>Слайд 34</vt:lpstr>
      <vt:lpstr>Національний історико-архітектурний заповідник «Кам’янець» </vt:lpstr>
      <vt:lpstr>Арифметична та геометрична прогресії в задачах з фізики</vt:lpstr>
      <vt:lpstr>Задача №1</vt:lpstr>
      <vt:lpstr> Розв’язання </vt:lpstr>
      <vt:lpstr>Слайд 39</vt:lpstr>
      <vt:lpstr>Арифметична та геометрична прогресії в задачах геометрії</vt:lpstr>
      <vt:lpstr>Задача №1</vt:lpstr>
      <vt:lpstr>Розв’язання</vt:lpstr>
      <vt:lpstr>Слайд 43</vt:lpstr>
      <vt:lpstr>Арифметична та геометрична прогресії в задачах з біології</vt:lpstr>
      <vt:lpstr>Задача №1</vt:lpstr>
      <vt:lpstr>Розв’язання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61</cp:revision>
  <dcterms:modified xsi:type="dcterms:W3CDTF">2014-01-13T14:58:07Z</dcterms:modified>
</cp:coreProperties>
</file>